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05.xml" ContentType="application/vnd.openxmlformats-officedocument.presentationml.notesSlide+xml"/>
  <Override PartName="/ppt/notesSlides/_rels/notesSlide105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media/image28.png" ContentType="image/png"/>
  <Override PartName="/ppt/media/image1.jpeg" ContentType="image/jpeg"/>
  <Override PartName="/ppt/media/image59.png" ContentType="image/png"/>
  <Override PartName="/ppt/media/image3.png" ContentType="image/png"/>
  <Override PartName="/ppt/media/image38.png" ContentType="image/png"/>
  <Override PartName="/ppt/media/image2.jpeg" ContentType="image/jpeg"/>
  <Override PartName="/ppt/media/image8.png" ContentType="image/png"/>
  <Override PartName="/ppt/media/image70.png" ContentType="image/png"/>
  <Override PartName="/ppt/media/image4.png" ContentType="image/png"/>
  <Override PartName="/ppt/media/image71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jpeg" ContentType="image/jpe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jpeg" ContentType="image/jpeg"/>
  <Override PartName="/ppt/media/image20.png" ContentType="image/png"/>
  <Override PartName="/ppt/media/image21.jpeg" ContentType="image/jpeg"/>
  <Override PartName="/ppt/media/image54.png" ContentType="image/png"/>
  <Override PartName="/ppt/media/image22.jpeg" ContentType="image/jpeg"/>
  <Override PartName="/ppt/media/image64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36.jpeg" ContentType="image/jpeg"/>
  <Override PartName="/ppt/media/image26.png" ContentType="image/png"/>
  <Override PartName="/ppt/media/image27.jpeg" ContentType="image/jpeg"/>
  <Override PartName="/ppt/media/image47.png" ContentType="image/png"/>
  <Override PartName="/ppt/media/image29.png" ContentType="image/png"/>
  <Override PartName="/ppt/media/image30.jpeg" ContentType="image/jpeg"/>
  <Override PartName="/ppt/media/image32.png" ContentType="image/png"/>
  <Override PartName="/ppt/media/image31.png" ContentType="image/png"/>
  <Override PartName="/ppt/media/image33.jpeg" ContentType="image/jpeg"/>
  <Override PartName="/ppt/media/image62.png" ContentType="image/png"/>
  <Override PartName="/ppt/media/image34.png" ContentType="image/png"/>
  <Override PartName="/ppt/media/image35.png" ContentType="image/png"/>
  <Override PartName="/ppt/media/image37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jpeg" ContentType="image/jpeg"/>
  <Override PartName="/ppt/media/image50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8.png" ContentType="image/png"/>
  <Override PartName="/ppt/media/image49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5.png" ContentType="image/png"/>
  <Override PartName="/ppt/media/image56.png" ContentType="image/png"/>
  <Override PartName="/ppt/media/image57.png" ContentType="image/png"/>
  <Override PartName="/ppt/media/image58.png" ContentType="image/png"/>
  <Override PartName="/ppt/media/image60.png" ContentType="image/png"/>
  <Override PartName="/ppt/media/image61.png" ContentType="image/png"/>
  <Override PartName="/ppt/media/image63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slides/_rels/slide74.xml.rels" ContentType="application/vnd.openxmlformats-package.relationships+xml"/>
  <Override PartName="/ppt/slides/_rels/slide75.xml.rels" ContentType="application/vnd.openxmlformats-package.relationships+xml"/>
  <Override PartName="/ppt/slides/_rels/slide76.xml.rels" ContentType="application/vnd.openxmlformats-package.relationships+xml"/>
  <Override PartName="/ppt/slides/_rels/slide77.xml.rels" ContentType="application/vnd.openxmlformats-package.relationships+xml"/>
  <Override PartName="/ppt/slides/_rels/slide78.xml.rels" ContentType="application/vnd.openxmlformats-package.relationships+xml"/>
  <Override PartName="/ppt/slides/_rels/slide79.xml.rels" ContentType="application/vnd.openxmlformats-package.relationships+xml"/>
  <Override PartName="/ppt/slides/_rels/slide80.xml.rels" ContentType="application/vnd.openxmlformats-package.relationships+xml"/>
  <Override PartName="/ppt/slides/_rels/slide81.xml.rels" ContentType="application/vnd.openxmlformats-package.relationships+xml"/>
  <Override PartName="/ppt/slides/_rels/slide82.xml.rels" ContentType="application/vnd.openxmlformats-package.relationships+xml"/>
  <Override PartName="/ppt/slides/_rels/slide83.xml.rels" ContentType="application/vnd.openxmlformats-package.relationships+xml"/>
  <Override PartName="/ppt/slides/_rels/slide84.xml.rels" ContentType="application/vnd.openxmlformats-package.relationships+xml"/>
  <Override PartName="/ppt/slides/_rels/slide85.xml.rels" ContentType="application/vnd.openxmlformats-package.relationships+xml"/>
  <Override PartName="/ppt/slides/_rels/slide86.xml.rels" ContentType="application/vnd.openxmlformats-package.relationships+xml"/>
  <Override PartName="/ppt/slides/_rels/slide87.xml.rels" ContentType="application/vnd.openxmlformats-package.relationships+xml"/>
  <Override PartName="/ppt/slides/_rels/slide88.xml.rels" ContentType="application/vnd.openxmlformats-package.relationships+xml"/>
  <Override PartName="/ppt/slides/_rels/slide89.xml.rels" ContentType="application/vnd.openxmlformats-package.relationships+xml"/>
  <Override PartName="/ppt/slides/_rels/slide90.xml.rels" ContentType="application/vnd.openxmlformats-package.relationships+xml"/>
  <Override PartName="/ppt/slides/_rels/slide91.xml.rels" ContentType="application/vnd.openxmlformats-package.relationships+xml"/>
  <Override PartName="/ppt/slides/_rels/slide92.xml.rels" ContentType="application/vnd.openxmlformats-package.relationships+xml"/>
  <Override PartName="/ppt/slides/_rels/slide93.xml.rels" ContentType="application/vnd.openxmlformats-package.relationships+xml"/>
  <Override PartName="/ppt/slides/_rels/slide94.xml.rels" ContentType="application/vnd.openxmlformats-package.relationships+xml"/>
  <Override PartName="/ppt/slides/_rels/slide95.xml.rels" ContentType="application/vnd.openxmlformats-package.relationships+xml"/>
  <Override PartName="/ppt/slides/_rels/slide96.xml.rels" ContentType="application/vnd.openxmlformats-package.relationships+xml"/>
  <Override PartName="/ppt/slides/_rels/slide97.xml.rels" ContentType="application/vnd.openxmlformats-package.relationships+xml"/>
  <Override PartName="/ppt/slides/_rels/slide98.xml.rels" ContentType="application/vnd.openxmlformats-package.relationships+xml"/>
  <Override PartName="/ppt/slides/_rels/slide99.xml.rels" ContentType="application/vnd.openxmlformats-package.relationships+xml"/>
  <Override PartName="/ppt/slides/_rels/slide100.xml.rels" ContentType="application/vnd.openxmlformats-package.relationships+xml"/>
  <Override PartName="/ppt/slides/_rels/slide101.xml.rels" ContentType="application/vnd.openxmlformats-package.relationships+xml"/>
  <Override PartName="/ppt/slides/_rels/slide102.xml.rels" ContentType="application/vnd.openxmlformats-package.relationships+xml"/>
  <Override PartName="/ppt/slides/_rels/slide103.xml.rels" ContentType="application/vnd.openxmlformats-package.relationships+xml"/>
  <Override PartName="/ppt/slides/_rels/slide104.xml.rels" ContentType="application/vnd.openxmlformats-package.relationships+xml"/>
  <Override PartName="/ppt/slides/_rels/slide105.xml.rels" ContentType="application/vnd.openxmlformats-package.relationships+xml"/>
  <Override PartName="/ppt/slides/_rels/slide106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1" r:id="rId3"/>
    <p:sldMasterId id="2147483653" r:id="rId4"/>
    <p:sldMasterId id="2147483655" r:id="rId5"/>
    <p:sldMasterId id="2147483657" r:id="rId6"/>
    <p:sldMasterId id="2147483659" r:id="rId7"/>
    <p:sldMasterId id="2147483661" r:id="rId8"/>
    <p:sldMasterId id="2147483663" r:id="rId9"/>
    <p:sldMasterId id="2147483665" r:id="rId10"/>
    <p:sldMasterId id="2147483667" r:id="rId11"/>
    <p:sldMasterId id="2147483669" r:id="rId12"/>
    <p:sldMasterId id="2147483671" r:id="rId13"/>
    <p:sldMasterId id="2147483673" r:id="rId14"/>
    <p:sldMasterId id="2147483675" r:id="rId15"/>
    <p:sldMasterId id="2147483677" r:id="rId16"/>
    <p:sldMasterId id="2147483679" r:id="rId17"/>
    <p:sldMasterId id="2147483681" r:id="rId18"/>
    <p:sldMasterId id="2147483683" r:id="rId19"/>
  </p:sldMasterIdLst>
  <p:notesMasterIdLst>
    <p:notesMasterId r:id="rId20"/>
  </p:notesMasterIdLst>
  <p:sldIdLst>
    <p:sldId id="25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289" r:id="rId54"/>
    <p:sldId id="290" r:id="rId55"/>
    <p:sldId id="291" r:id="rId56"/>
    <p:sldId id="292" r:id="rId57"/>
    <p:sldId id="293" r:id="rId58"/>
    <p:sldId id="294" r:id="rId59"/>
    <p:sldId id="295" r:id="rId60"/>
    <p:sldId id="296" r:id="rId61"/>
    <p:sldId id="297" r:id="rId62"/>
    <p:sldId id="298" r:id="rId63"/>
    <p:sldId id="299" r:id="rId64"/>
    <p:sldId id="300" r:id="rId65"/>
    <p:sldId id="301" r:id="rId66"/>
    <p:sldId id="302" r:id="rId67"/>
    <p:sldId id="303" r:id="rId68"/>
    <p:sldId id="304" r:id="rId69"/>
    <p:sldId id="305" r:id="rId70"/>
    <p:sldId id="306" r:id="rId71"/>
    <p:sldId id="307" r:id="rId72"/>
    <p:sldId id="308" r:id="rId73"/>
    <p:sldId id="309" r:id="rId74"/>
    <p:sldId id="310" r:id="rId75"/>
    <p:sldId id="311" r:id="rId76"/>
    <p:sldId id="312" r:id="rId77"/>
    <p:sldId id="313" r:id="rId78"/>
    <p:sldId id="314" r:id="rId79"/>
    <p:sldId id="315" r:id="rId80"/>
    <p:sldId id="316" r:id="rId81"/>
    <p:sldId id="317" r:id="rId82"/>
    <p:sldId id="318" r:id="rId83"/>
    <p:sldId id="319" r:id="rId84"/>
    <p:sldId id="320" r:id="rId85"/>
    <p:sldId id="321" r:id="rId86"/>
    <p:sldId id="322" r:id="rId87"/>
    <p:sldId id="323" r:id="rId88"/>
    <p:sldId id="324" r:id="rId89"/>
    <p:sldId id="325" r:id="rId90"/>
    <p:sldId id="326" r:id="rId91"/>
    <p:sldId id="327" r:id="rId92"/>
    <p:sldId id="328" r:id="rId93"/>
    <p:sldId id="329" r:id="rId94"/>
    <p:sldId id="330" r:id="rId95"/>
    <p:sldId id="331" r:id="rId96"/>
    <p:sldId id="332" r:id="rId97"/>
    <p:sldId id="333" r:id="rId98"/>
    <p:sldId id="334" r:id="rId99"/>
    <p:sldId id="335" r:id="rId100"/>
    <p:sldId id="336" r:id="rId101"/>
    <p:sldId id="337" r:id="rId102"/>
    <p:sldId id="338" r:id="rId103"/>
    <p:sldId id="339" r:id="rId104"/>
    <p:sldId id="340" r:id="rId105"/>
    <p:sldId id="341" r:id="rId106"/>
    <p:sldId id="342" r:id="rId107"/>
    <p:sldId id="343" r:id="rId108"/>
    <p:sldId id="344" r:id="rId109"/>
    <p:sldId id="345" r:id="rId110"/>
    <p:sldId id="346" r:id="rId111"/>
    <p:sldId id="347" r:id="rId112"/>
    <p:sldId id="348" r:id="rId113"/>
    <p:sldId id="349" r:id="rId114"/>
    <p:sldId id="350" r:id="rId115"/>
    <p:sldId id="351" r:id="rId116"/>
    <p:sldId id="352" r:id="rId117"/>
    <p:sldId id="353" r:id="rId118"/>
    <p:sldId id="354" r:id="rId119"/>
    <p:sldId id="355" r:id="rId120"/>
    <p:sldId id="356" r:id="rId121"/>
    <p:sldId id="357" r:id="rId122"/>
    <p:sldId id="358" r:id="rId123"/>
    <p:sldId id="359" r:id="rId124"/>
    <p:sldId id="360" r:id="rId125"/>
    <p:sldId id="361" r:id="rId126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notesMaster" Target="notesMasters/notesMaster1.xml"/><Relationship Id="rId21" Type="http://schemas.openxmlformats.org/officeDocument/2006/relationships/slide" Target="slides/slide1.xml"/><Relationship Id="rId22" Type="http://schemas.openxmlformats.org/officeDocument/2006/relationships/slide" Target="slides/slide2.xml"/><Relationship Id="rId23" Type="http://schemas.openxmlformats.org/officeDocument/2006/relationships/slide" Target="slides/slide3.xml"/><Relationship Id="rId24" Type="http://schemas.openxmlformats.org/officeDocument/2006/relationships/slide" Target="slides/slide4.xml"/><Relationship Id="rId25" Type="http://schemas.openxmlformats.org/officeDocument/2006/relationships/slide" Target="slides/slide5.xml"/><Relationship Id="rId26" Type="http://schemas.openxmlformats.org/officeDocument/2006/relationships/slide" Target="slides/slide6.xml"/><Relationship Id="rId27" Type="http://schemas.openxmlformats.org/officeDocument/2006/relationships/slide" Target="slides/slide7.xml"/><Relationship Id="rId28" Type="http://schemas.openxmlformats.org/officeDocument/2006/relationships/slide" Target="slides/slide8.xml"/><Relationship Id="rId29" Type="http://schemas.openxmlformats.org/officeDocument/2006/relationships/slide" Target="slides/slide9.xml"/><Relationship Id="rId30" Type="http://schemas.openxmlformats.org/officeDocument/2006/relationships/slide" Target="slides/slide10.xml"/><Relationship Id="rId31" Type="http://schemas.openxmlformats.org/officeDocument/2006/relationships/slide" Target="slides/slide11.xml"/><Relationship Id="rId32" Type="http://schemas.openxmlformats.org/officeDocument/2006/relationships/slide" Target="slides/slide12.xml"/><Relationship Id="rId33" Type="http://schemas.openxmlformats.org/officeDocument/2006/relationships/slide" Target="slides/slide13.xml"/><Relationship Id="rId34" Type="http://schemas.openxmlformats.org/officeDocument/2006/relationships/slide" Target="slides/slide14.xml"/><Relationship Id="rId35" Type="http://schemas.openxmlformats.org/officeDocument/2006/relationships/slide" Target="slides/slide15.xml"/><Relationship Id="rId36" Type="http://schemas.openxmlformats.org/officeDocument/2006/relationships/slide" Target="slides/slide16.xml"/><Relationship Id="rId37" Type="http://schemas.openxmlformats.org/officeDocument/2006/relationships/slide" Target="slides/slide17.xml"/><Relationship Id="rId38" Type="http://schemas.openxmlformats.org/officeDocument/2006/relationships/slide" Target="slides/slide18.xml"/><Relationship Id="rId39" Type="http://schemas.openxmlformats.org/officeDocument/2006/relationships/slide" Target="slides/slide19.xml"/><Relationship Id="rId40" Type="http://schemas.openxmlformats.org/officeDocument/2006/relationships/slide" Target="slides/slide20.xml"/><Relationship Id="rId41" Type="http://schemas.openxmlformats.org/officeDocument/2006/relationships/slide" Target="slides/slide21.xml"/><Relationship Id="rId42" Type="http://schemas.openxmlformats.org/officeDocument/2006/relationships/slide" Target="slides/slide22.xml"/><Relationship Id="rId43" Type="http://schemas.openxmlformats.org/officeDocument/2006/relationships/slide" Target="slides/slide23.xml"/><Relationship Id="rId44" Type="http://schemas.openxmlformats.org/officeDocument/2006/relationships/slide" Target="slides/slide24.xml"/><Relationship Id="rId45" Type="http://schemas.openxmlformats.org/officeDocument/2006/relationships/slide" Target="slides/slide25.xml"/><Relationship Id="rId46" Type="http://schemas.openxmlformats.org/officeDocument/2006/relationships/slide" Target="slides/slide26.xml"/><Relationship Id="rId47" Type="http://schemas.openxmlformats.org/officeDocument/2006/relationships/slide" Target="slides/slide27.xml"/><Relationship Id="rId48" Type="http://schemas.openxmlformats.org/officeDocument/2006/relationships/slide" Target="slides/slide28.xml"/><Relationship Id="rId49" Type="http://schemas.openxmlformats.org/officeDocument/2006/relationships/slide" Target="slides/slide29.xml"/><Relationship Id="rId50" Type="http://schemas.openxmlformats.org/officeDocument/2006/relationships/slide" Target="slides/slide30.xml"/><Relationship Id="rId51" Type="http://schemas.openxmlformats.org/officeDocument/2006/relationships/slide" Target="slides/slide31.xml"/><Relationship Id="rId52" Type="http://schemas.openxmlformats.org/officeDocument/2006/relationships/slide" Target="slides/slide32.xml"/><Relationship Id="rId53" Type="http://schemas.openxmlformats.org/officeDocument/2006/relationships/slide" Target="slides/slide33.xml"/><Relationship Id="rId54" Type="http://schemas.openxmlformats.org/officeDocument/2006/relationships/slide" Target="slides/slide34.xml"/><Relationship Id="rId55" Type="http://schemas.openxmlformats.org/officeDocument/2006/relationships/slide" Target="slides/slide35.xml"/><Relationship Id="rId56" Type="http://schemas.openxmlformats.org/officeDocument/2006/relationships/slide" Target="slides/slide36.xml"/><Relationship Id="rId57" Type="http://schemas.openxmlformats.org/officeDocument/2006/relationships/slide" Target="slides/slide37.xml"/><Relationship Id="rId58" Type="http://schemas.openxmlformats.org/officeDocument/2006/relationships/slide" Target="slides/slide38.xml"/><Relationship Id="rId59" Type="http://schemas.openxmlformats.org/officeDocument/2006/relationships/slide" Target="slides/slide39.xml"/><Relationship Id="rId60" Type="http://schemas.openxmlformats.org/officeDocument/2006/relationships/slide" Target="slides/slide40.xml"/><Relationship Id="rId61" Type="http://schemas.openxmlformats.org/officeDocument/2006/relationships/slide" Target="slides/slide41.xml"/><Relationship Id="rId62" Type="http://schemas.openxmlformats.org/officeDocument/2006/relationships/slide" Target="slides/slide42.xml"/><Relationship Id="rId63" Type="http://schemas.openxmlformats.org/officeDocument/2006/relationships/slide" Target="slides/slide43.xml"/><Relationship Id="rId64" Type="http://schemas.openxmlformats.org/officeDocument/2006/relationships/slide" Target="slides/slide44.xml"/><Relationship Id="rId65" Type="http://schemas.openxmlformats.org/officeDocument/2006/relationships/slide" Target="slides/slide45.xml"/><Relationship Id="rId66" Type="http://schemas.openxmlformats.org/officeDocument/2006/relationships/slide" Target="slides/slide46.xml"/><Relationship Id="rId67" Type="http://schemas.openxmlformats.org/officeDocument/2006/relationships/slide" Target="slides/slide47.xml"/><Relationship Id="rId68" Type="http://schemas.openxmlformats.org/officeDocument/2006/relationships/slide" Target="slides/slide48.xml"/><Relationship Id="rId69" Type="http://schemas.openxmlformats.org/officeDocument/2006/relationships/slide" Target="slides/slide49.xml"/><Relationship Id="rId70" Type="http://schemas.openxmlformats.org/officeDocument/2006/relationships/slide" Target="slides/slide50.xml"/><Relationship Id="rId71" Type="http://schemas.openxmlformats.org/officeDocument/2006/relationships/slide" Target="slides/slide51.xml"/><Relationship Id="rId72" Type="http://schemas.openxmlformats.org/officeDocument/2006/relationships/slide" Target="slides/slide52.xml"/><Relationship Id="rId73" Type="http://schemas.openxmlformats.org/officeDocument/2006/relationships/slide" Target="slides/slide53.xml"/><Relationship Id="rId74" Type="http://schemas.openxmlformats.org/officeDocument/2006/relationships/slide" Target="slides/slide54.xml"/><Relationship Id="rId75" Type="http://schemas.openxmlformats.org/officeDocument/2006/relationships/slide" Target="slides/slide55.xml"/><Relationship Id="rId76" Type="http://schemas.openxmlformats.org/officeDocument/2006/relationships/slide" Target="slides/slide56.xml"/><Relationship Id="rId77" Type="http://schemas.openxmlformats.org/officeDocument/2006/relationships/slide" Target="slides/slide57.xml"/><Relationship Id="rId78" Type="http://schemas.openxmlformats.org/officeDocument/2006/relationships/slide" Target="slides/slide58.xml"/><Relationship Id="rId79" Type="http://schemas.openxmlformats.org/officeDocument/2006/relationships/slide" Target="slides/slide59.xml"/><Relationship Id="rId80" Type="http://schemas.openxmlformats.org/officeDocument/2006/relationships/slide" Target="slides/slide60.xml"/><Relationship Id="rId81" Type="http://schemas.openxmlformats.org/officeDocument/2006/relationships/slide" Target="slides/slide61.xml"/><Relationship Id="rId82" Type="http://schemas.openxmlformats.org/officeDocument/2006/relationships/slide" Target="slides/slide62.xml"/><Relationship Id="rId83" Type="http://schemas.openxmlformats.org/officeDocument/2006/relationships/slide" Target="slides/slide63.xml"/><Relationship Id="rId84" Type="http://schemas.openxmlformats.org/officeDocument/2006/relationships/slide" Target="slides/slide64.xml"/><Relationship Id="rId85" Type="http://schemas.openxmlformats.org/officeDocument/2006/relationships/slide" Target="slides/slide65.xml"/><Relationship Id="rId86" Type="http://schemas.openxmlformats.org/officeDocument/2006/relationships/slide" Target="slides/slide66.xml"/><Relationship Id="rId87" Type="http://schemas.openxmlformats.org/officeDocument/2006/relationships/slide" Target="slides/slide67.xml"/><Relationship Id="rId88" Type="http://schemas.openxmlformats.org/officeDocument/2006/relationships/slide" Target="slides/slide68.xml"/><Relationship Id="rId89" Type="http://schemas.openxmlformats.org/officeDocument/2006/relationships/slide" Target="slides/slide69.xml"/><Relationship Id="rId90" Type="http://schemas.openxmlformats.org/officeDocument/2006/relationships/slide" Target="slides/slide70.xml"/><Relationship Id="rId91" Type="http://schemas.openxmlformats.org/officeDocument/2006/relationships/slide" Target="slides/slide71.xml"/><Relationship Id="rId92" Type="http://schemas.openxmlformats.org/officeDocument/2006/relationships/slide" Target="slides/slide72.xml"/><Relationship Id="rId93" Type="http://schemas.openxmlformats.org/officeDocument/2006/relationships/slide" Target="slides/slide73.xml"/><Relationship Id="rId94" Type="http://schemas.openxmlformats.org/officeDocument/2006/relationships/slide" Target="slides/slide74.xml"/><Relationship Id="rId95" Type="http://schemas.openxmlformats.org/officeDocument/2006/relationships/slide" Target="slides/slide75.xml"/><Relationship Id="rId96" Type="http://schemas.openxmlformats.org/officeDocument/2006/relationships/slide" Target="slides/slide76.xml"/><Relationship Id="rId97" Type="http://schemas.openxmlformats.org/officeDocument/2006/relationships/slide" Target="slides/slide77.xml"/><Relationship Id="rId98" Type="http://schemas.openxmlformats.org/officeDocument/2006/relationships/slide" Target="slides/slide78.xml"/><Relationship Id="rId99" Type="http://schemas.openxmlformats.org/officeDocument/2006/relationships/slide" Target="slides/slide79.xml"/><Relationship Id="rId100" Type="http://schemas.openxmlformats.org/officeDocument/2006/relationships/slide" Target="slides/slide80.xml"/><Relationship Id="rId101" Type="http://schemas.openxmlformats.org/officeDocument/2006/relationships/slide" Target="slides/slide81.xml"/><Relationship Id="rId102" Type="http://schemas.openxmlformats.org/officeDocument/2006/relationships/slide" Target="slides/slide82.xml"/><Relationship Id="rId103" Type="http://schemas.openxmlformats.org/officeDocument/2006/relationships/slide" Target="slides/slide83.xml"/><Relationship Id="rId104" Type="http://schemas.openxmlformats.org/officeDocument/2006/relationships/slide" Target="slides/slide84.xml"/><Relationship Id="rId105" Type="http://schemas.openxmlformats.org/officeDocument/2006/relationships/slide" Target="slides/slide85.xml"/><Relationship Id="rId106" Type="http://schemas.openxmlformats.org/officeDocument/2006/relationships/slide" Target="slides/slide86.xml"/><Relationship Id="rId107" Type="http://schemas.openxmlformats.org/officeDocument/2006/relationships/slide" Target="slides/slide87.xml"/><Relationship Id="rId108" Type="http://schemas.openxmlformats.org/officeDocument/2006/relationships/slide" Target="slides/slide88.xml"/><Relationship Id="rId109" Type="http://schemas.openxmlformats.org/officeDocument/2006/relationships/slide" Target="slides/slide89.xml"/><Relationship Id="rId110" Type="http://schemas.openxmlformats.org/officeDocument/2006/relationships/slide" Target="slides/slide90.xml"/><Relationship Id="rId111" Type="http://schemas.openxmlformats.org/officeDocument/2006/relationships/slide" Target="slides/slide91.xml"/><Relationship Id="rId112" Type="http://schemas.openxmlformats.org/officeDocument/2006/relationships/slide" Target="slides/slide92.xml"/><Relationship Id="rId113" Type="http://schemas.openxmlformats.org/officeDocument/2006/relationships/slide" Target="slides/slide93.xml"/><Relationship Id="rId114" Type="http://schemas.openxmlformats.org/officeDocument/2006/relationships/slide" Target="slides/slide94.xml"/><Relationship Id="rId115" Type="http://schemas.openxmlformats.org/officeDocument/2006/relationships/slide" Target="slides/slide95.xml"/><Relationship Id="rId116" Type="http://schemas.openxmlformats.org/officeDocument/2006/relationships/slide" Target="slides/slide96.xml"/><Relationship Id="rId117" Type="http://schemas.openxmlformats.org/officeDocument/2006/relationships/slide" Target="slides/slide97.xml"/><Relationship Id="rId118" Type="http://schemas.openxmlformats.org/officeDocument/2006/relationships/slide" Target="slides/slide98.xml"/><Relationship Id="rId119" Type="http://schemas.openxmlformats.org/officeDocument/2006/relationships/slide" Target="slides/slide99.xml"/><Relationship Id="rId120" Type="http://schemas.openxmlformats.org/officeDocument/2006/relationships/slide" Target="slides/slide100.xml"/><Relationship Id="rId121" Type="http://schemas.openxmlformats.org/officeDocument/2006/relationships/slide" Target="slides/slide101.xml"/><Relationship Id="rId122" Type="http://schemas.openxmlformats.org/officeDocument/2006/relationships/slide" Target="slides/slide102.xml"/><Relationship Id="rId123" Type="http://schemas.openxmlformats.org/officeDocument/2006/relationships/slide" Target="slides/slide103.xml"/><Relationship Id="rId124" Type="http://schemas.openxmlformats.org/officeDocument/2006/relationships/slide" Target="slides/slide104.xml"/><Relationship Id="rId125" Type="http://schemas.openxmlformats.org/officeDocument/2006/relationships/slide" Target="slides/slide105.xml"/><Relationship Id="rId126" Type="http://schemas.openxmlformats.org/officeDocument/2006/relationships/slide" Target="slides/slide106.xml"/><Relationship Id="rId12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pt-BR" sz="4400" strike="noStrike" u="none">
                <a:solidFill>
                  <a:srgbClr val="000000"/>
                </a:solidFill>
                <a:uFillTx/>
                <a:latin typeface="Arial"/>
              </a:rPr>
              <a:t>Clique para mover o slide</a:t>
            </a:r>
            <a:endParaRPr b="0" lang="pt-B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pt-BR" sz="20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notas</a:t>
            </a:r>
            <a:endParaRPr b="0" lang="pt-B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pt-B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pt-B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pt-B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7E54BA33-03CB-4DEB-87C4-7B60F6171E3A}" type="slidenum"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1</a:t>
            </a:fld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5.xml.rels><?xml version="1.0" encoding="UTF-8"?>
<Relationships xmlns="http://schemas.openxmlformats.org/package/2006/relationships"><Relationship Id="rId1" Type="http://schemas.openxmlformats.org/officeDocument/2006/relationships/slide" Target="../slides/slide105.xml"/><Relationship Id="rId2" Type="http://schemas.openxmlformats.org/officeDocument/2006/relationships/notesMaster" Target="../notesMasters/notesMaster1.xml"/>
</Relationships>
</file>

<file path=ppt/notesSlides/notesSlide10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/>
          </p:cNvSpPr>
          <p:nvPr>
            <p:ph type="sldImg"/>
          </p:nvPr>
        </p:nvSpPr>
        <p:spPr>
          <a:xfrm>
            <a:off x="755640" y="1336320"/>
            <a:ext cx="6042960" cy="3603960"/>
          </a:xfrm>
          <a:prstGeom prst="rect">
            <a:avLst/>
          </a:prstGeom>
          <a:ln w="0">
            <a:noFill/>
          </a:ln>
        </p:spPr>
      </p:sp>
      <p:sp>
        <p:nvSpPr>
          <p:cNvPr id="752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2960" cy="420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Adaptar para o contexto de cada Estado/TC. É fundamental incentivar a elevação da qualidade e do índice transparência por todos. </a:t>
            </a:r>
            <a:endParaRPr b="0" lang="pt-BR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3" name="PlaceHolder 3"/>
          <p:cNvSpPr>
            <a:spLocks noGrp="1"/>
          </p:cNvSpPr>
          <p:nvPr>
            <p:ph type="sldNum" idx="10"/>
          </p:nvPr>
        </p:nvSpPr>
        <p:spPr>
          <a:xfrm>
            <a:off x="4282200" y="10155240"/>
            <a:ext cx="3270960" cy="531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4F9576A-28D5-4175-9AE6-C803286066B3}" type="slidenum"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&lt;número&gt;</a:t>
            </a:fld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WO_OBJECTS_OV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50436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504000" y="132696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Padrã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Padrã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Padrã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Padrã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WO_OBJECTS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Padrã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50436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504000" y="132696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Padrã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DAF2205-0705-42CF-9E99-5993F816785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C9373DE-2885-47B3-B22F-78A4A0989A1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WO_OBJECTS_OV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Padrã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Padr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Padr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Padrã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Padrã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Padrã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1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6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7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8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3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4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5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6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7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8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0436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504000" y="132696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436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04000" y="132696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ftr" idx="1"/>
          </p:nvPr>
        </p:nvSpPr>
        <p:spPr>
          <a:xfrm>
            <a:off x="3339000" y="5256000"/>
            <a:ext cx="3397680" cy="297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sldNum" idx="2"/>
          </p:nvPr>
        </p:nvSpPr>
        <p:spPr>
          <a:xfrm>
            <a:off x="7119000" y="5256000"/>
            <a:ext cx="2263680" cy="297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200" strike="noStrike" u="none">
                <a:solidFill>
                  <a:srgbClr val="757575"/>
                </a:solidFill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D2EF6F0-3AEB-484F-A570-8CEE1B791334}" type="slidenum">
              <a:rPr b="0" lang="pt-BR" sz="1200" strike="noStrike" u="none">
                <a:solidFill>
                  <a:srgbClr val="757575"/>
                </a:solidFill>
                <a:uFillTx/>
                <a:latin typeface="Arial"/>
                <a:ea typeface="Arial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dt" idx="3"/>
          </p:nvPr>
        </p:nvSpPr>
        <p:spPr>
          <a:xfrm>
            <a:off x="692640" y="5256000"/>
            <a:ext cx="2263680" cy="297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t-B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bg object 16" descr=""/>
          <p:cNvPicPr/>
          <p:nvPr/>
        </p:nvPicPr>
        <p:blipFill>
          <a:blip r:embed="rId2"/>
          <a:stretch/>
        </p:blipFill>
        <p:spPr>
          <a:xfrm>
            <a:off x="249120" y="4495680"/>
            <a:ext cx="9822960" cy="1173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 idx="4"/>
          </p:nvPr>
        </p:nvSpPr>
        <p:spPr>
          <a:xfrm>
            <a:off x="3427200" y="5273640"/>
            <a:ext cx="3223800" cy="28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 idx="5"/>
          </p:nvPr>
        </p:nvSpPr>
        <p:spPr>
          <a:xfrm>
            <a:off x="7257960" y="5273640"/>
            <a:ext cx="2316600" cy="28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78F90EF-4F36-4EF8-BB6C-DFA86FEA4486}" type="slidenum">
              <a:rPr b="0" lang="pt-BR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Times New Roman"/>
              </a:rPr>
              <a:t>&lt;número&gt;</a:t>
            </a:fld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dt" idx="6"/>
          </p:nvPr>
        </p:nvSpPr>
        <p:spPr>
          <a:xfrm>
            <a:off x="503640" y="5273640"/>
            <a:ext cx="2316600" cy="28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pt-B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54720" cy="92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100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.xml"/>
</Relationships>
</file>

<file path=ppt/slides/_rels/slide10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slideLayout" Target="../slideLayouts/slideLayout1.xml"/>
</Relationships>
</file>

<file path=ppt/slides/_rels/slide10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3.png"/><Relationship Id="rId3" Type="http://schemas.openxmlformats.org/officeDocument/2006/relationships/slideLayout" Target="../slideLayouts/slideLayout1.xml"/>
</Relationships>
</file>

<file path=ppt/slides/_rels/slide10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slideLayout" Target="../slideLayouts/slideLayout1.xml"/>
</Relationships>
</file>

<file path=ppt/slides/_rels/slide104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105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4" Type="http://schemas.openxmlformats.org/officeDocument/2006/relationships/notesSlide" Target="../notesSlides/notesSlide105.xml"/>
</Relationships>
</file>

<file path=ppt/slides/_rels/slide106.xml.rels><?xml version="1.0" encoding="UTF-8"?>
<Relationships xmlns="http://schemas.openxmlformats.org/package/2006/relationships"><Relationship Id="rId1" Type="http://schemas.openxmlformats.org/officeDocument/2006/relationships/image" Target="../media/image69.jpeg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8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1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6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9.png"/><Relationship Id="rId3" Type="http://schemas.openxmlformats.org/officeDocument/2006/relationships/image" Target="../media/image33.jpeg"/><Relationship Id="rId4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9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23.png"/><Relationship Id="rId3" Type="http://schemas.openxmlformats.org/officeDocument/2006/relationships/image" Target="../media/image37.png"/><Relationship Id="rId4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9.png"/><Relationship Id="rId3" Type="http://schemas.openxmlformats.org/officeDocument/2006/relationships/image" Target="../media/image38.png"/><Relationship Id="rId4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1.png"/><Relationship Id="rId3" Type="http://schemas.openxmlformats.org/officeDocument/2006/relationships/image" Target="../media/image39.png"/><Relationship Id="rId4" Type="http://schemas.openxmlformats.org/officeDocument/2006/relationships/image" Target="../media/image39.png"/><Relationship Id="rId5" Type="http://schemas.openxmlformats.org/officeDocument/2006/relationships/slideLayout" Target="../slideLayouts/slideLayout16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1.png"/><Relationship Id="rId3" Type="http://schemas.openxmlformats.org/officeDocument/2006/relationships/image" Target="../media/image39.png"/><Relationship Id="rId4" Type="http://schemas.openxmlformats.org/officeDocument/2006/relationships/image" Target="../media/image39.png"/><Relationship Id="rId5" Type="http://schemas.openxmlformats.org/officeDocument/2006/relationships/image" Target="../media/image13.jpeg"/><Relationship Id="rId6" Type="http://schemas.openxmlformats.org/officeDocument/2006/relationships/image" Target="../media/image13.jpeg"/><Relationship Id="rId7" Type="http://schemas.openxmlformats.org/officeDocument/2006/relationships/image" Target="../media/image39.png"/><Relationship Id="rId8" Type="http://schemas.openxmlformats.org/officeDocument/2006/relationships/slideLayout" Target="../slideLayouts/slideLayout16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hyperlink" Target="https://radardatransparencia.atricon.org.br/panel.html" TargetMode="External"/><Relationship Id="rId3" Type="http://schemas.openxmlformats.org/officeDocument/2006/relationships/image" Target="../media/image42.png"/><Relationship Id="rId4" Type="http://schemas.openxmlformats.org/officeDocument/2006/relationships/slideLayout" Target="../slideLayouts/slideLayout1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1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slideLayout" Target="../slideLayouts/slideLayout1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1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44.png"/><Relationship Id="rId3" Type="http://schemas.openxmlformats.org/officeDocument/2006/relationships/image" Target="../media/image50.png"/><Relationship Id="rId4" Type="http://schemas.openxmlformats.org/officeDocument/2006/relationships/slideLayout" Target="../slideLayouts/slideLayout1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52.png"/><Relationship Id="rId3" Type="http://schemas.openxmlformats.org/officeDocument/2006/relationships/slideLayout" Target="../slideLayouts/slideLayout1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53.png"/><Relationship Id="rId3" Type="http://schemas.openxmlformats.org/officeDocument/2006/relationships/slideLayout" Target="../slideLayouts/slideLayout1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54.png"/><Relationship Id="rId3" Type="http://schemas.openxmlformats.org/officeDocument/2006/relationships/slideLayout" Target="../slideLayouts/slideLayout1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55.png"/><Relationship Id="rId3" Type="http://schemas.openxmlformats.org/officeDocument/2006/relationships/slideLayout" Target="../slideLayouts/slideLayout1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55.png"/><Relationship Id="rId3" Type="http://schemas.openxmlformats.org/officeDocument/2006/relationships/slideLayout" Target="../slideLayouts/slideLayout1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55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1.png"/><Relationship Id="rId3" Type="http://schemas.openxmlformats.org/officeDocument/2006/relationships/image" Target="../media/image13.jpeg"/><Relationship Id="rId4" Type="http://schemas.openxmlformats.org/officeDocument/2006/relationships/image" Target="../media/image13.jpeg"/><Relationship Id="rId5" Type="http://schemas.openxmlformats.org/officeDocument/2006/relationships/image" Target="../media/image13.jpeg"/><Relationship Id="rId6" Type="http://schemas.openxmlformats.org/officeDocument/2006/relationships/image" Target="../media/image13.jpeg"/><Relationship Id="rId7" Type="http://schemas.openxmlformats.org/officeDocument/2006/relationships/image" Target="../media/image13.jpeg"/><Relationship Id="rId8" Type="http://schemas.openxmlformats.org/officeDocument/2006/relationships/slideLayout" Target="../slideLayouts/slideLayout16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56.png"/><Relationship Id="rId3" Type="http://schemas.openxmlformats.org/officeDocument/2006/relationships/slideLayout" Target="../slideLayouts/slideLayout1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57.png"/><Relationship Id="rId3" Type="http://schemas.openxmlformats.org/officeDocument/2006/relationships/slideLayout" Target="../slideLayouts/slideLayout1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1.xml"/>
</Relationships>
</file>

<file path=ppt/slides/_rels/slide9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slideLayout" Target="../slideLayouts/slideLayout1.xml"/>
</Relationships>
</file>

<file path=ppt/slides/_rels/slide9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95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.xml"/>
</Relationships>
</file>

<file path=ppt/slides/_rels/slide9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58.png"/><Relationship Id="rId3" Type="http://schemas.openxmlformats.org/officeDocument/2006/relationships/image" Target="../media/image60.png"/><Relationship Id="rId4" Type="http://schemas.openxmlformats.org/officeDocument/2006/relationships/slideLayout" Target="../slideLayouts/slideLayout1.xml"/>
</Relationships>
</file>

<file path=ppt/slides/_rels/slide9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1.png"/><Relationship Id="rId3" Type="http://schemas.openxmlformats.org/officeDocument/2006/relationships/slideLayout" Target="../slideLayouts/slideLayout1.xml"/>
</Relationships>
</file>

<file path=ppt/slides/_rels/slide9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2.png"/><Relationship Id="rId3" Type="http://schemas.openxmlformats.org/officeDocument/2006/relationships/slideLayout" Target="../slideLayouts/slideLayout1.xml"/>
</Relationships>
</file>

<file path=ppt/slides/_rels/slide9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50;p3"/>
          <p:cNvSpPr/>
          <p:nvPr/>
        </p:nvSpPr>
        <p:spPr>
          <a:xfrm>
            <a:off x="0" y="4770000"/>
            <a:ext cx="10073520" cy="8964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2a6099"/>
              </a:gs>
            </a:gsLst>
            <a:lin ang="132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96" name="Google Shape;51;p3" descr=""/>
          <p:cNvPicPr/>
          <p:nvPr/>
        </p:nvPicPr>
        <p:blipFill>
          <a:blip r:embed="rId1"/>
          <a:stretch/>
        </p:blipFill>
        <p:spPr>
          <a:xfrm>
            <a:off x="631440" y="1013040"/>
            <a:ext cx="8813160" cy="320040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97" name="Google Shape;52;p3"/>
          <p:cNvCxnSpPr/>
          <p:nvPr/>
        </p:nvCxnSpPr>
        <p:spPr>
          <a:xfrm flipH="1">
            <a:off x="3216960" y="5030640"/>
            <a:ext cx="10440" cy="426960"/>
          </a:xfrm>
          <a:prstGeom prst="straightConnector1">
            <a:avLst/>
          </a:prstGeom>
          <a:ln w="19080">
            <a:solidFill>
              <a:srgbClr val="f2cd0d"/>
            </a:solidFill>
            <a:round/>
          </a:ln>
        </p:spPr>
      </p:cxnSp>
      <p:sp>
        <p:nvSpPr>
          <p:cNvPr id="98" name="Google Shape;53;p3"/>
          <p:cNvSpPr/>
          <p:nvPr/>
        </p:nvSpPr>
        <p:spPr>
          <a:xfrm>
            <a:off x="399600" y="5013360"/>
            <a:ext cx="733608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2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TREINAMENTO</a:t>
            </a:r>
            <a:r>
              <a:rPr b="1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    </a:t>
            </a:r>
            <a:r>
              <a:rPr b="1" lang="pt-BR" sz="2400" strike="noStrike" u="none">
                <a:solidFill>
                  <a:srgbClr val="ffd428"/>
                </a:solidFill>
                <a:uFillTx/>
                <a:latin typeface="Arial"/>
                <a:ea typeface="Arial"/>
              </a:rPr>
              <a:t>CICLO 2025 </a:t>
            </a:r>
            <a:r>
              <a:rPr b="1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 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Google Shape;54;p3"/>
          <p:cNvSpPr/>
          <p:nvPr/>
        </p:nvSpPr>
        <p:spPr>
          <a:xfrm>
            <a:off x="4539600" y="4935240"/>
            <a:ext cx="733608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100" name="Google Shape;55;p3" descr=""/>
          <p:cNvPicPr/>
          <p:nvPr/>
        </p:nvPicPr>
        <p:blipFill>
          <a:blip r:embed="rId2"/>
          <a:stretch/>
        </p:blipFill>
        <p:spPr>
          <a:xfrm>
            <a:off x="7524000" y="38880"/>
            <a:ext cx="353880" cy="352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1" name="Google Shape;56;p3" descr=""/>
          <p:cNvPicPr/>
          <p:nvPr/>
        </p:nvPicPr>
        <p:blipFill>
          <a:blip r:embed="rId3"/>
          <a:stretch/>
        </p:blipFill>
        <p:spPr>
          <a:xfrm>
            <a:off x="8017920" y="-10080"/>
            <a:ext cx="437760" cy="437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2" name="Google Shape;57;p3" descr=""/>
          <p:cNvPicPr/>
          <p:nvPr/>
        </p:nvPicPr>
        <p:blipFill>
          <a:blip r:embed="rId4"/>
          <a:stretch/>
        </p:blipFill>
        <p:spPr>
          <a:xfrm>
            <a:off x="8640000" y="0"/>
            <a:ext cx="1432800" cy="481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06;p10"/>
          <p:cNvSpPr/>
          <p:nvPr/>
        </p:nvSpPr>
        <p:spPr>
          <a:xfrm>
            <a:off x="0" y="0"/>
            <a:ext cx="1007568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73" name="Google Shape;107;p10"/>
          <p:cNvSpPr/>
          <p:nvPr/>
        </p:nvSpPr>
        <p:spPr>
          <a:xfrm>
            <a:off x="728280" y="1260000"/>
            <a:ext cx="8619480" cy="1972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A Matriz de Avaliação contém no total </a:t>
            </a: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176 critérios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cujas respostas são objetivas do tipo “</a:t>
            </a:r>
            <a:r>
              <a:rPr b="0" lang="pt-BR" sz="1800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atende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” ou “</a:t>
            </a:r>
            <a:r>
              <a:rPr b="0" lang="pt-BR" sz="1800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não atende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”. Desse total, </a:t>
            </a: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71 são comuns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a todos os poderes e órgãos e os demais são específicos para cada tipo de Poder ou Órgão, avaliando aspectos próprios, em função da atividade fim desempenhada.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4" name="Google Shape;108;p10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5" name="Google Shape;109;p10"/>
          <p:cNvSpPr/>
          <p:nvPr/>
        </p:nvSpPr>
        <p:spPr>
          <a:xfrm>
            <a:off x="12600" y="384120"/>
            <a:ext cx="1006920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MATRIZ DE CRITÉRIOS DE AVALIAÇÃO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829;p 2"/>
          <p:cNvSpPr/>
          <p:nvPr/>
        </p:nvSpPr>
        <p:spPr>
          <a:xfrm>
            <a:off x="0" y="0"/>
            <a:ext cx="10074240" cy="567036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701" name="" descr=""/>
          <p:cNvPicPr/>
          <p:nvPr/>
        </p:nvPicPr>
        <p:blipFill>
          <a:blip r:embed="rId1"/>
          <a:stretch/>
        </p:blipFill>
        <p:spPr>
          <a:xfrm>
            <a:off x="178200" y="1548000"/>
            <a:ext cx="9723960" cy="341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2" name="Google Shape;834;p 4"/>
          <p:cNvSpPr/>
          <p:nvPr/>
        </p:nvSpPr>
        <p:spPr>
          <a:xfrm>
            <a:off x="1008000" y="3996000"/>
            <a:ext cx="1619640" cy="27360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7640" rIns="107640" tIns="62640" bIns="626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703" name="Google Shape;862;p 3"/>
          <p:cNvSpPr/>
          <p:nvPr/>
        </p:nvSpPr>
        <p:spPr>
          <a:xfrm>
            <a:off x="128880" y="691560"/>
            <a:ext cx="4443480" cy="2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pt-BR" sz="24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Troca de avaliador</a:t>
            </a:r>
            <a:endParaRPr b="0" lang="pt-B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pt-B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  <a:spcBef>
                <a:spcPts val="567"/>
              </a:spcBef>
              <a:tabLst>
                <a:tab algn="l" pos="0"/>
              </a:tabLst>
            </a:pP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04" name="Google Shape;860;p 3"/>
          <p:cNvCxnSpPr/>
          <p:nvPr/>
        </p:nvCxnSpPr>
        <p:spPr>
          <a:xfrm>
            <a:off x="223200" y="1147680"/>
            <a:ext cx="3427920" cy="15840"/>
          </a:xfrm>
          <a:prstGeom prst="straightConnector1">
            <a:avLst/>
          </a:prstGeom>
          <a:ln w="19080">
            <a:solidFill>
              <a:srgbClr val="f2cd0d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918;p100"/>
          <p:cNvSpPr/>
          <p:nvPr/>
        </p:nvSpPr>
        <p:spPr>
          <a:xfrm>
            <a:off x="0" y="0"/>
            <a:ext cx="10074240" cy="47520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706" name="Google Shape;919;p100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3040" cy="73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7" name="Google Shape;920;p100" descr=""/>
          <p:cNvPicPr/>
          <p:nvPr/>
        </p:nvPicPr>
        <p:blipFill>
          <a:blip r:embed="rId2"/>
          <a:srcRect l="0" t="0" r="3812" b="10578"/>
          <a:stretch/>
        </p:blipFill>
        <p:spPr>
          <a:xfrm>
            <a:off x="990360" y="637560"/>
            <a:ext cx="8085600" cy="150768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</p:pic>
      <p:sp>
        <p:nvSpPr>
          <p:cNvPr id="708" name="Google Shape;921;p100"/>
          <p:cNvSpPr/>
          <p:nvPr/>
        </p:nvSpPr>
        <p:spPr>
          <a:xfrm>
            <a:off x="8280000" y="1620000"/>
            <a:ext cx="201600" cy="201600"/>
          </a:xfrm>
          <a:prstGeom prst="rect">
            <a:avLst/>
          </a:prstGeom>
          <a:noFill/>
          <a:ln w="19080">
            <a:solidFill>
              <a:srgbClr val="e8a20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709" name="Google Shape;922;p100" descr=""/>
          <p:cNvPicPr/>
          <p:nvPr/>
        </p:nvPicPr>
        <p:blipFill>
          <a:blip r:embed="rId3"/>
          <a:srcRect l="6906" t="0" r="7384" b="0"/>
          <a:stretch/>
        </p:blipFill>
        <p:spPr>
          <a:xfrm>
            <a:off x="1019880" y="2628000"/>
            <a:ext cx="8026560" cy="192240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</p:pic>
      <p:sp>
        <p:nvSpPr>
          <p:cNvPr id="710" name="Google Shape;923;p100"/>
          <p:cNvSpPr/>
          <p:nvPr/>
        </p:nvSpPr>
        <p:spPr>
          <a:xfrm>
            <a:off x="8280000" y="1620000"/>
            <a:ext cx="201600" cy="20160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711" name="Google Shape;924;p100"/>
          <p:cNvSpPr/>
          <p:nvPr/>
        </p:nvSpPr>
        <p:spPr>
          <a:xfrm>
            <a:off x="7812000" y="3384000"/>
            <a:ext cx="741600" cy="20160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712" name="Google Shape;925;p100"/>
          <p:cNvSpPr/>
          <p:nvPr/>
        </p:nvSpPr>
        <p:spPr>
          <a:xfrm>
            <a:off x="4770360" y="2232360"/>
            <a:ext cx="525960" cy="309600"/>
          </a:xfrm>
          <a:prstGeom prst="downArrow">
            <a:avLst>
              <a:gd name="adj1" fmla="val 52064"/>
              <a:gd name="adj2" fmla="val 56049"/>
            </a:avLst>
          </a:prstGeom>
          <a:solidFill>
            <a:srgbClr val="b3cac7"/>
          </a:solidFill>
          <a:ln w="19080">
            <a:solidFill>
              <a:srgbClr val="81ac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930;p101"/>
          <p:cNvSpPr/>
          <p:nvPr/>
        </p:nvSpPr>
        <p:spPr>
          <a:xfrm>
            <a:off x="0" y="0"/>
            <a:ext cx="10074240" cy="47520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714" name="Google Shape;931;p101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3040" cy="73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5" name="Google Shape;932;p101" descr=""/>
          <p:cNvPicPr/>
          <p:nvPr/>
        </p:nvPicPr>
        <p:blipFill>
          <a:blip r:embed="rId2"/>
          <a:srcRect l="6260" t="0" r="6095" b="0"/>
          <a:stretch/>
        </p:blipFill>
        <p:spPr>
          <a:xfrm>
            <a:off x="633240" y="925200"/>
            <a:ext cx="8820000" cy="248040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</p:pic>
      <p:sp>
        <p:nvSpPr>
          <p:cNvPr id="716" name="Google Shape;933;p101"/>
          <p:cNvSpPr/>
          <p:nvPr/>
        </p:nvSpPr>
        <p:spPr>
          <a:xfrm>
            <a:off x="3672000" y="1260000"/>
            <a:ext cx="2721600" cy="1065600"/>
          </a:xfrm>
          <a:prstGeom prst="rect">
            <a:avLst/>
          </a:prstGeom>
          <a:noFill/>
          <a:ln w="29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717" name="Google Shape;934;p101"/>
          <p:cNvSpPr/>
          <p:nvPr/>
        </p:nvSpPr>
        <p:spPr>
          <a:xfrm>
            <a:off x="540000" y="3638880"/>
            <a:ext cx="8985600" cy="79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Será disponibilizada uma lista dos </a:t>
            </a:r>
            <a:r>
              <a:rPr b="1" lang="pt-BR" sz="1800" strike="noStrike" u="sng">
                <a:solidFill>
                  <a:srgbClr val="f2cd0d"/>
                </a:solidFill>
                <a:uFillTx/>
                <a:latin typeface="Arial"/>
                <a:ea typeface="Arial"/>
              </a:rPr>
              <a:t>usuários cadastrados</a:t>
            </a:r>
            <a:r>
              <a:rPr b="1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 para realizar a avaliação da Unidade Gestora.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508;p57"/>
          <p:cNvSpPr/>
          <p:nvPr/>
        </p:nvSpPr>
        <p:spPr>
          <a:xfrm>
            <a:off x="0" y="4770000"/>
            <a:ext cx="10073520" cy="8964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2a6099"/>
              </a:gs>
            </a:gsLst>
            <a:lin ang="132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cxnSp>
        <p:nvCxnSpPr>
          <p:cNvPr id="719" name="Google Shape;509;p 2"/>
          <p:cNvCxnSpPr/>
          <p:nvPr/>
        </p:nvCxnSpPr>
        <p:spPr>
          <a:xfrm flipH="1">
            <a:off x="372960" y="5030640"/>
            <a:ext cx="10440" cy="426960"/>
          </a:xfrm>
          <a:prstGeom prst="straightConnector1">
            <a:avLst/>
          </a:prstGeom>
          <a:ln w="19080">
            <a:solidFill>
              <a:srgbClr val="f2cd0d"/>
            </a:solidFill>
            <a:round/>
          </a:ln>
        </p:spPr>
      </p:cxnSp>
      <p:pic>
        <p:nvPicPr>
          <p:cNvPr id="720" name="Google Shape;511;p 2" descr=""/>
          <p:cNvPicPr/>
          <p:nvPr/>
        </p:nvPicPr>
        <p:blipFill>
          <a:blip r:embed="rId1"/>
          <a:stretch/>
        </p:blipFill>
        <p:spPr>
          <a:xfrm>
            <a:off x="8655120" y="360"/>
            <a:ext cx="1418760" cy="473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1" name="Google Shape;512;p 2" descr=""/>
          <p:cNvPicPr/>
          <p:nvPr/>
        </p:nvPicPr>
        <p:blipFill>
          <a:blip r:embed="rId2"/>
          <a:stretch/>
        </p:blipFill>
        <p:spPr>
          <a:xfrm>
            <a:off x="177840" y="900000"/>
            <a:ext cx="3314880" cy="3594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2" name="Google Shape;513;p 2" descr=""/>
          <p:cNvPicPr/>
          <p:nvPr/>
        </p:nvPicPr>
        <p:blipFill>
          <a:blip r:embed="rId3"/>
          <a:stretch/>
        </p:blipFill>
        <p:spPr>
          <a:xfrm>
            <a:off x="3512880" y="900360"/>
            <a:ext cx="3126600" cy="3550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3" name="Google Shape;514;p 2" descr=""/>
          <p:cNvPicPr/>
          <p:nvPr/>
        </p:nvPicPr>
        <p:blipFill>
          <a:blip r:embed="rId4"/>
          <a:stretch/>
        </p:blipFill>
        <p:spPr>
          <a:xfrm>
            <a:off x="6660000" y="900360"/>
            <a:ext cx="3220200" cy="3600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4" name="Google Shape;154;p 3"/>
          <p:cNvSpPr/>
          <p:nvPr/>
        </p:nvSpPr>
        <p:spPr>
          <a:xfrm>
            <a:off x="389160" y="5052600"/>
            <a:ext cx="694152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TRANSPARÊNCIA 2023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519;p58"/>
          <p:cNvSpPr/>
          <p:nvPr/>
        </p:nvSpPr>
        <p:spPr>
          <a:xfrm>
            <a:off x="0" y="4770000"/>
            <a:ext cx="10073520" cy="8964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2a6099"/>
              </a:gs>
            </a:gsLst>
            <a:lin ang="132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cxnSp>
        <p:nvCxnSpPr>
          <p:cNvPr id="726" name="Google Shape;520;p 2"/>
          <p:cNvCxnSpPr/>
          <p:nvPr/>
        </p:nvCxnSpPr>
        <p:spPr>
          <a:xfrm flipH="1">
            <a:off x="372960" y="5030640"/>
            <a:ext cx="10440" cy="426960"/>
          </a:xfrm>
          <a:prstGeom prst="straightConnector1">
            <a:avLst/>
          </a:prstGeom>
          <a:ln w="19080">
            <a:solidFill>
              <a:srgbClr val="f2cd0d"/>
            </a:solidFill>
            <a:round/>
          </a:ln>
        </p:spPr>
      </p:cxnSp>
      <p:pic>
        <p:nvPicPr>
          <p:cNvPr id="727" name="Google Shape;522;p 2" descr=""/>
          <p:cNvPicPr/>
          <p:nvPr/>
        </p:nvPicPr>
        <p:blipFill>
          <a:blip r:embed="rId1"/>
          <a:stretch/>
        </p:blipFill>
        <p:spPr>
          <a:xfrm>
            <a:off x="12960" y="857880"/>
            <a:ext cx="10021680" cy="3693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8" name="Google Shape;523;p 2" descr=""/>
          <p:cNvPicPr/>
          <p:nvPr/>
        </p:nvPicPr>
        <p:blipFill>
          <a:blip r:embed="rId2"/>
          <a:stretch/>
        </p:blipFill>
        <p:spPr>
          <a:xfrm>
            <a:off x="8655120" y="360"/>
            <a:ext cx="1418760" cy="473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9" name="Google Shape;154;p 4"/>
          <p:cNvSpPr/>
          <p:nvPr/>
        </p:nvSpPr>
        <p:spPr>
          <a:xfrm>
            <a:off x="389160" y="5052600"/>
            <a:ext cx="694152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TRANSPARÊNCIA 2024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title"/>
          </p:nvPr>
        </p:nvSpPr>
        <p:spPr>
          <a:xfrm>
            <a:off x="568080" y="1701720"/>
            <a:ext cx="4251960" cy="1969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pt-BR" sz="3200" strike="noStrike" u="none">
                <a:solidFill>
                  <a:schemeClr val="dk1"/>
                </a:solidFill>
                <a:uFillTx/>
                <a:latin typeface="Arial"/>
                <a:ea typeface="Play"/>
              </a:rPr>
              <a:t>Elevar a</a:t>
            </a:r>
            <a:r>
              <a:rPr b="1" lang="pt-BR" sz="3200" strike="noStrike" u="none">
                <a:solidFill>
                  <a:schemeClr val="dk1"/>
                </a:solidFill>
                <a:uFillTx/>
                <a:latin typeface="Arial"/>
                <a:ea typeface="Play"/>
              </a:rPr>
              <a:t> Transparência da gestão Pública</a:t>
            </a:r>
            <a:r>
              <a:rPr b="0" lang="pt-BR" sz="3200" strike="noStrike" u="none">
                <a:solidFill>
                  <a:schemeClr val="dk1"/>
                </a:solidFill>
                <a:uFillTx/>
                <a:latin typeface="Arial"/>
                <a:ea typeface="Play"/>
              </a:rPr>
              <a:t> no Estado do Maranhão</a:t>
            </a:r>
            <a:endParaRPr b="0" lang="pt-B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1" name="PlaceHolder 2"/>
          <p:cNvSpPr>
            <a:spLocks noGrp="1"/>
          </p:cNvSpPr>
          <p:nvPr>
            <p:ph/>
          </p:nvPr>
        </p:nvSpPr>
        <p:spPr>
          <a:xfrm>
            <a:off x="642240" y="121320"/>
            <a:ext cx="3775680" cy="140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t-BR" sz="3600" strike="noStrike" u="none">
                <a:solidFill>
                  <a:srgbClr val="0070c0"/>
                </a:solidFill>
                <a:uFillTx/>
                <a:latin typeface="Arial"/>
                <a:ea typeface="Arial"/>
              </a:rPr>
              <a:t>Desafios ciclo 2025</a:t>
            </a:r>
            <a:endParaRPr b="0" lang="pt-BR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732" name="Google Shape;449;p 1"/>
          <p:cNvGrpSpPr/>
          <p:nvPr/>
        </p:nvGrpSpPr>
        <p:grpSpPr>
          <a:xfrm>
            <a:off x="0" y="2608200"/>
            <a:ext cx="600120" cy="552240"/>
            <a:chOff x="0" y="2608200"/>
            <a:chExt cx="600120" cy="552240"/>
          </a:xfrm>
        </p:grpSpPr>
        <p:sp>
          <p:nvSpPr>
            <p:cNvPr id="733" name="Google Shape;450;p 1"/>
            <p:cNvSpPr/>
            <p:nvPr/>
          </p:nvSpPr>
          <p:spPr>
            <a:xfrm>
              <a:off x="0" y="2608200"/>
              <a:ext cx="157320" cy="552240"/>
            </a:xfrm>
            <a:prstGeom prst="rect">
              <a:avLst/>
            </a:prstGeom>
            <a:gradFill rotWithShape="0">
              <a:gsLst>
                <a:gs pos="0">
                  <a:srgbClr val="1078b4"/>
                </a:gs>
                <a:gs pos="100000">
                  <a:srgbClr val="3465a4"/>
                </a:gs>
              </a:gsLst>
              <a:lin ang="36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pt-BR" sz="1800" strike="noStrike" u="none">
                <a:solidFill>
                  <a:schemeClr val="lt1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34" name="Google Shape;451;p 1"/>
            <p:cNvSpPr/>
            <p:nvPr/>
          </p:nvSpPr>
          <p:spPr>
            <a:xfrm>
              <a:off x="221400" y="2608200"/>
              <a:ext cx="157320" cy="552240"/>
            </a:xfrm>
            <a:prstGeom prst="rect">
              <a:avLst/>
            </a:prstGeom>
            <a:gradFill rotWithShape="0">
              <a:gsLst>
                <a:gs pos="0">
                  <a:srgbClr val="1078b4"/>
                </a:gs>
                <a:gs pos="100000">
                  <a:srgbClr val="3465a4"/>
                </a:gs>
              </a:gsLst>
              <a:lin ang="36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pt-BR" sz="1800" strike="noStrike" u="none">
                <a:solidFill>
                  <a:schemeClr val="lt1"/>
                </a:solidFill>
                <a:uFillTx/>
                <a:latin typeface="Arial"/>
                <a:ea typeface="Arial"/>
              </a:endParaRPr>
            </a:p>
          </p:txBody>
        </p:sp>
        <p:sp>
          <p:nvSpPr>
            <p:cNvPr id="735" name="Google Shape;452;p 1"/>
            <p:cNvSpPr/>
            <p:nvPr/>
          </p:nvSpPr>
          <p:spPr>
            <a:xfrm>
              <a:off x="442800" y="2608200"/>
              <a:ext cx="157320" cy="552240"/>
            </a:xfrm>
            <a:prstGeom prst="rect">
              <a:avLst/>
            </a:prstGeom>
            <a:gradFill rotWithShape="0">
              <a:gsLst>
                <a:gs pos="0">
                  <a:srgbClr val="1078b4"/>
                </a:gs>
                <a:gs pos="100000">
                  <a:srgbClr val="3465a4"/>
                </a:gs>
              </a:gsLst>
              <a:lin ang="36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pt-BR" sz="1800" strike="noStrike" u="none">
                <a:solidFill>
                  <a:schemeClr val="lt1"/>
                </a:solidFill>
                <a:uFillTx/>
                <a:latin typeface="Arial"/>
                <a:ea typeface="Arial"/>
              </a:endParaRPr>
            </a:p>
          </p:txBody>
        </p:sp>
      </p:grpSp>
      <p:sp>
        <p:nvSpPr>
          <p:cNvPr id="736" name="Google Shape;453;p 1"/>
          <p:cNvSpPr/>
          <p:nvPr/>
        </p:nvSpPr>
        <p:spPr>
          <a:xfrm flipH="1">
            <a:off x="8840520" y="0"/>
            <a:ext cx="1230840" cy="566604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72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chemeClr val="lt1"/>
              </a:solidFill>
              <a:uFillTx/>
              <a:latin typeface="Arial"/>
              <a:ea typeface="Arial"/>
            </a:endParaRPr>
          </a:p>
        </p:txBody>
      </p:sp>
      <p:sp>
        <p:nvSpPr>
          <p:cNvPr id="737" name="Google Shape;454;p 1"/>
          <p:cNvSpPr/>
          <p:nvPr/>
        </p:nvSpPr>
        <p:spPr>
          <a:xfrm>
            <a:off x="4824000" y="324000"/>
            <a:ext cx="4841280" cy="497088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outerShdw blurRad="139680" dir="5400000" dist="127080" rotWithShape="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chemeClr val="lt1"/>
              </a:solidFill>
              <a:uFillTx/>
              <a:latin typeface="Arial"/>
              <a:ea typeface="Arial"/>
            </a:endParaRPr>
          </a:p>
        </p:txBody>
      </p:sp>
      <p:sp>
        <p:nvSpPr>
          <p:cNvPr id="738" name="Google Shape;461;p 1"/>
          <p:cNvSpPr/>
          <p:nvPr/>
        </p:nvSpPr>
        <p:spPr>
          <a:xfrm>
            <a:off x="4978440" y="4878720"/>
            <a:ext cx="5034240" cy="36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pt-BR" sz="149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739" name="" descr=""/>
          <p:cNvPicPr/>
          <p:nvPr/>
        </p:nvPicPr>
        <p:blipFill>
          <a:blip r:embed="rId1"/>
          <a:stretch/>
        </p:blipFill>
        <p:spPr>
          <a:xfrm>
            <a:off x="5580000" y="481320"/>
            <a:ext cx="3396960" cy="4553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40" name="Google Shape;554;p 1" descr=""/>
          <p:cNvPicPr/>
          <p:nvPr/>
        </p:nvPicPr>
        <p:blipFill>
          <a:blip r:embed="rId2"/>
          <a:stretch/>
        </p:blipFill>
        <p:spPr>
          <a:xfrm>
            <a:off x="303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5" dur="indefinite" restart="never" nodeType="tmRoot">
          <p:childTnLst>
            <p:seq>
              <p:cTn id="126" dur="indefinite" nodeType="mainSeq"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withEffect" fill="hold" presetClass="entr" presetID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1" dur="4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939;p102"/>
          <p:cNvSpPr/>
          <p:nvPr/>
        </p:nvSpPr>
        <p:spPr>
          <a:xfrm>
            <a:off x="0" y="4770000"/>
            <a:ext cx="10073520" cy="8964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2a6099"/>
              </a:gs>
            </a:gsLst>
            <a:lin ang="132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742" name="Google Shape;940;p102"/>
          <p:cNvSpPr/>
          <p:nvPr/>
        </p:nvSpPr>
        <p:spPr>
          <a:xfrm>
            <a:off x="396000" y="5009760"/>
            <a:ext cx="7157160" cy="69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43" name="Google Shape;941;p102"/>
          <p:cNvCxnSpPr/>
          <p:nvPr/>
        </p:nvCxnSpPr>
        <p:spPr>
          <a:xfrm flipH="1">
            <a:off x="372960" y="5030640"/>
            <a:ext cx="10440" cy="426960"/>
          </a:xfrm>
          <a:prstGeom prst="straightConnector1">
            <a:avLst/>
          </a:prstGeom>
          <a:ln w="19080">
            <a:solidFill>
              <a:srgbClr val="f2cd0d"/>
            </a:solidFill>
            <a:round/>
          </a:ln>
        </p:spPr>
      </p:cxnSp>
      <p:pic>
        <p:nvPicPr>
          <p:cNvPr id="744" name="Google Shape;942;p102" descr=""/>
          <p:cNvPicPr/>
          <p:nvPr/>
        </p:nvPicPr>
        <p:blipFill>
          <a:blip r:embed="rId1"/>
          <a:stretch/>
        </p:blipFill>
        <p:spPr>
          <a:xfrm>
            <a:off x="227160" y="1661760"/>
            <a:ext cx="1127160" cy="1127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45" name="Google Shape;943;p102" descr=""/>
          <p:cNvPicPr/>
          <p:nvPr/>
        </p:nvPicPr>
        <p:blipFill>
          <a:blip r:embed="rId2"/>
          <a:stretch/>
        </p:blipFill>
        <p:spPr>
          <a:xfrm>
            <a:off x="407880" y="2697840"/>
            <a:ext cx="836640" cy="836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6" name="Google Shape;944;p102"/>
          <p:cNvSpPr/>
          <p:nvPr/>
        </p:nvSpPr>
        <p:spPr>
          <a:xfrm>
            <a:off x="392760" y="744840"/>
            <a:ext cx="5361840" cy="80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0" lang="pt-BR" sz="525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Marivaldo Furtado</a:t>
            </a:r>
            <a:endParaRPr b="0" lang="pt-BR" sz="525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7" name="Google Shape;945;p102"/>
          <p:cNvSpPr/>
          <p:nvPr/>
        </p:nvSpPr>
        <p:spPr>
          <a:xfrm>
            <a:off x="1359720" y="1908000"/>
            <a:ext cx="3494880" cy="60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405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@marivaldo_v</a:t>
            </a:r>
            <a:endParaRPr b="0" lang="pt-BR" sz="405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8" name="Google Shape;946;p102"/>
          <p:cNvSpPr/>
          <p:nvPr/>
        </p:nvSpPr>
        <p:spPr>
          <a:xfrm>
            <a:off x="1360080" y="2880000"/>
            <a:ext cx="3494880" cy="54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0" lang="pt-BR" sz="36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(98) 2016-6181</a:t>
            </a:r>
            <a:endParaRPr b="0" lang="pt-BR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49" name="Google Shape;947;p102" descr=""/>
          <p:cNvPicPr/>
          <p:nvPr/>
        </p:nvPicPr>
        <p:blipFill>
          <a:blip r:embed="rId3"/>
          <a:srcRect l="23793" t="9528" r="25402" b="0"/>
          <a:stretch/>
        </p:blipFill>
        <p:spPr>
          <a:xfrm>
            <a:off x="6660360" y="947160"/>
            <a:ext cx="2334240" cy="221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0" name="Google Shape;154;p 2"/>
          <p:cNvSpPr/>
          <p:nvPr/>
        </p:nvSpPr>
        <p:spPr>
          <a:xfrm>
            <a:off x="389160" y="5052600"/>
            <a:ext cx="694152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INFORMAÇÕES DE CONTATO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14;p11"/>
          <p:cNvSpPr/>
          <p:nvPr/>
        </p:nvSpPr>
        <p:spPr>
          <a:xfrm>
            <a:off x="0" y="0"/>
            <a:ext cx="1006920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77" name="Google Shape;115;p11"/>
          <p:cNvSpPr/>
          <p:nvPr/>
        </p:nvSpPr>
        <p:spPr>
          <a:xfrm>
            <a:off x="728280" y="1224000"/>
            <a:ext cx="8619480" cy="2728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Os </a:t>
            </a: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critérios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são classificados em</a:t>
            </a: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</a:t>
            </a: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essenciais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, </a:t>
            </a: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obrigatórios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e </a:t>
            </a: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recomendados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Essenciais: 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são aqueles referentes a informações  da execução orçamentária e financeira que se o Poder ou órgão deixar de dar transparência, </a:t>
            </a:r>
            <a:r>
              <a:rPr b="0" lang="pt-BR" sz="1800" strike="noStrike" u="sng">
                <a:solidFill>
                  <a:srgbClr val="3465a4"/>
                </a:solidFill>
                <a:uFillTx/>
                <a:latin typeface="Arial"/>
                <a:ea typeface="Arial"/>
              </a:rPr>
              <a:t>fica impedido de receber transferências voluntárias e contratar operações de crédito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, de acordo com os arts. 48 e 48-A c/c o art. 51 da Lei Complementar nº 101/2000.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8" name="Google Shape;116;p11"/>
          <p:cNvSpPr/>
          <p:nvPr/>
        </p:nvSpPr>
        <p:spPr>
          <a:xfrm>
            <a:off x="-2520" y="382320"/>
            <a:ext cx="1007172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CLASSIFICAÇÃO DOS CRITÉRIOS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9" name="Google Shape;117;p11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22;p12"/>
          <p:cNvSpPr/>
          <p:nvPr/>
        </p:nvSpPr>
        <p:spPr>
          <a:xfrm>
            <a:off x="0" y="0"/>
            <a:ext cx="1007568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81" name="Google Shape;123;p12"/>
          <p:cNvSpPr/>
          <p:nvPr/>
        </p:nvSpPr>
        <p:spPr>
          <a:xfrm>
            <a:off x="720000" y="1260000"/>
            <a:ext cx="8619480" cy="2692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Obrigatórios: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são aqueles cuja divulgação na internet está </a:t>
            </a:r>
            <a:r>
              <a:rPr b="0" lang="pt-BR" sz="1800" strike="noStrike" u="sng">
                <a:solidFill>
                  <a:srgbClr val="3465a4"/>
                </a:solidFill>
                <a:uFillTx/>
                <a:latin typeface="Arial"/>
                <a:ea typeface="Arial"/>
              </a:rPr>
              <a:t>explicitamente prevista em leis e atos normativos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Recomendados: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são informações importantes para o público em geral, que, apesar de não constarem expressamente como exigíveis na legislação, são </a:t>
            </a:r>
            <a:r>
              <a:rPr b="0" lang="pt-BR" sz="1800" strike="noStrike" u="sng">
                <a:solidFill>
                  <a:srgbClr val="3465a4"/>
                </a:solidFill>
                <a:uFillTx/>
                <a:latin typeface="Arial"/>
                <a:ea typeface="Arial"/>
              </a:rPr>
              <a:t>boas práticas que devem ser estimuladas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2" name="Google Shape;124;p12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3" name="Google Shape;125;p12"/>
          <p:cNvSpPr/>
          <p:nvPr/>
        </p:nvSpPr>
        <p:spPr>
          <a:xfrm>
            <a:off x="10080" y="394920"/>
            <a:ext cx="1007172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CLASSIFICAÇÃO DOS CRITÉRIOS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30;p13"/>
          <p:cNvSpPr/>
          <p:nvPr/>
        </p:nvSpPr>
        <p:spPr>
          <a:xfrm>
            <a:off x="0" y="4770000"/>
            <a:ext cx="10072800" cy="8964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2a6099"/>
              </a:gs>
            </a:gsLst>
            <a:lin ang="132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cxnSp>
        <p:nvCxnSpPr>
          <p:cNvPr id="185" name="Google Shape;131;p13"/>
          <p:cNvCxnSpPr/>
          <p:nvPr/>
        </p:nvCxnSpPr>
        <p:spPr>
          <a:xfrm flipH="1">
            <a:off x="372960" y="5029560"/>
            <a:ext cx="10440" cy="426960"/>
          </a:xfrm>
          <a:prstGeom prst="straightConnector1">
            <a:avLst/>
          </a:prstGeom>
          <a:ln w="19080">
            <a:solidFill>
              <a:srgbClr val="f2cd0d"/>
            </a:solidFill>
            <a:round/>
          </a:ln>
        </p:spPr>
      </p:cxnSp>
      <p:pic>
        <p:nvPicPr>
          <p:cNvPr id="186" name="Google Shape;132;p13" descr=""/>
          <p:cNvPicPr/>
          <p:nvPr/>
        </p:nvPicPr>
        <p:blipFill>
          <a:blip r:embed="rId1"/>
          <a:stretch/>
        </p:blipFill>
        <p:spPr>
          <a:xfrm>
            <a:off x="8655120" y="360"/>
            <a:ext cx="1418760" cy="473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7" name="Google Shape;133;p13"/>
          <p:cNvSpPr/>
          <p:nvPr/>
        </p:nvSpPr>
        <p:spPr>
          <a:xfrm>
            <a:off x="372960" y="5029560"/>
            <a:ext cx="568152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MATRIZ DE CRITÉRIOS DE AVALIAÇÃO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8" name="Google Shape;134;p13" descr=""/>
          <p:cNvPicPr/>
          <p:nvPr/>
        </p:nvPicPr>
        <p:blipFill>
          <a:blip r:embed="rId2"/>
          <a:stretch/>
        </p:blipFill>
        <p:spPr>
          <a:xfrm>
            <a:off x="0" y="0"/>
            <a:ext cx="6475320" cy="4748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9" name="Google Shape;135;p13" descr=""/>
          <p:cNvPicPr/>
          <p:nvPr/>
        </p:nvPicPr>
        <p:blipFill>
          <a:blip r:embed="rId3"/>
          <a:stretch/>
        </p:blipFill>
        <p:spPr>
          <a:xfrm>
            <a:off x="7200000" y="1080000"/>
            <a:ext cx="2335320" cy="2724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"/>
          <p:cNvSpPr/>
          <p:nvPr/>
        </p:nvSpPr>
        <p:spPr>
          <a:xfrm>
            <a:off x="-1440" y="2160000"/>
            <a:ext cx="10080000" cy="3509280"/>
          </a:xfrm>
          <a:prstGeom prst="rect">
            <a:avLst/>
          </a:prstGeom>
          <a:gradFill rotWithShape="0">
            <a:gsLst>
              <a:gs pos="0">
                <a:srgbClr val="2a6099"/>
              </a:gs>
              <a:gs pos="100000">
                <a:srgbClr val="19c396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-1440" y="0"/>
            <a:ext cx="10080720" cy="215856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92" name="object 4" descr=""/>
          <p:cNvPicPr/>
          <p:nvPr/>
        </p:nvPicPr>
        <p:blipFill>
          <a:blip r:embed="rId1"/>
          <a:stretch/>
        </p:blipFill>
        <p:spPr>
          <a:xfrm>
            <a:off x="378360" y="378000"/>
            <a:ext cx="9322920" cy="4912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3060360" y="-15840"/>
            <a:ext cx="3958560" cy="40824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indent="0" algn="ctr">
              <a:lnSpc>
                <a:spcPct val="100000"/>
              </a:lnSpc>
              <a:spcBef>
                <a:spcPts val="105"/>
              </a:spcBef>
              <a:buNone/>
              <a:tabLst>
                <a:tab algn="l" pos="0"/>
              </a:tabLst>
            </a:pPr>
            <a:r>
              <a:rPr b="1" lang="pt-BR" sz="2600" strike="noStrike" u="none">
                <a:solidFill>
                  <a:srgbClr val="ffffff"/>
                </a:solidFill>
                <a:uFillTx/>
                <a:latin typeface="Arial"/>
              </a:rPr>
              <a:t>PESO DAS </a:t>
            </a:r>
            <a:r>
              <a:rPr b="1" lang="pt-BR" sz="2600" spc="-11" strike="noStrike" u="none">
                <a:solidFill>
                  <a:srgbClr val="ffffff"/>
                </a:solidFill>
                <a:uFillTx/>
                <a:latin typeface="Arial"/>
              </a:rPr>
              <a:t>DIMENSÕES</a:t>
            </a:r>
            <a:endParaRPr b="0" lang="pt-BR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4" name="object 6"/>
          <p:cNvSpPr/>
          <p:nvPr/>
        </p:nvSpPr>
        <p:spPr>
          <a:xfrm>
            <a:off x="900000" y="1521720"/>
            <a:ext cx="94680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pt-BR" sz="1800" spc="-11" strike="noStrike" u="none">
                <a:solidFill>
                  <a:srgbClr val="ffffff"/>
                </a:solidFill>
                <a:uFillTx/>
                <a:latin typeface="Arial"/>
              </a:rPr>
              <a:t>10,81%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5" name="object 7"/>
          <p:cNvSpPr/>
          <p:nvPr/>
        </p:nvSpPr>
        <p:spPr>
          <a:xfrm>
            <a:off x="900000" y="3861720"/>
            <a:ext cx="92376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pt-BR" sz="1800" spc="-11" strike="noStrike" u="none">
                <a:solidFill>
                  <a:srgbClr val="ffffff"/>
                </a:solidFill>
                <a:uFillTx/>
                <a:latin typeface="Arial"/>
              </a:rPr>
              <a:t>10,81%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6" name="object 8"/>
          <p:cNvSpPr/>
          <p:nvPr/>
        </p:nvSpPr>
        <p:spPr>
          <a:xfrm>
            <a:off x="2682000" y="1512720"/>
            <a:ext cx="91656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pt-BR" sz="1800" spc="-11" strike="noStrike" u="none">
                <a:solidFill>
                  <a:srgbClr val="ffffff"/>
                </a:solidFill>
                <a:uFillTx/>
                <a:latin typeface="Arial"/>
              </a:rPr>
              <a:t>10,81%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7" name="object 9"/>
          <p:cNvSpPr/>
          <p:nvPr/>
        </p:nvSpPr>
        <p:spPr>
          <a:xfrm>
            <a:off x="2727360" y="4155120"/>
            <a:ext cx="69120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pt-BR" sz="1800" spc="-11" strike="noStrike" u="none">
                <a:solidFill>
                  <a:srgbClr val="ffffff"/>
                </a:solidFill>
                <a:uFillTx/>
                <a:latin typeface="Arial"/>
              </a:rPr>
              <a:t>8,11%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8" name="object 10"/>
          <p:cNvSpPr/>
          <p:nvPr/>
        </p:nvSpPr>
        <p:spPr>
          <a:xfrm>
            <a:off x="4610880" y="1115640"/>
            <a:ext cx="78768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pt-BR" sz="1800" spc="-11" strike="noStrike" u="none">
                <a:solidFill>
                  <a:srgbClr val="ffffff"/>
                </a:solidFill>
                <a:uFillTx/>
                <a:latin typeface="Arial"/>
              </a:rPr>
              <a:t>8,11%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9" name="object 11"/>
          <p:cNvSpPr/>
          <p:nvPr/>
        </p:nvSpPr>
        <p:spPr>
          <a:xfrm>
            <a:off x="4589640" y="4295520"/>
            <a:ext cx="77292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pt-BR" sz="1800" spc="-11" strike="noStrike" u="none">
                <a:solidFill>
                  <a:srgbClr val="ffffff"/>
                </a:solidFill>
                <a:uFillTx/>
                <a:latin typeface="Arial"/>
              </a:rPr>
              <a:t>8,11%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0" name="object 12"/>
          <p:cNvSpPr/>
          <p:nvPr/>
        </p:nvSpPr>
        <p:spPr>
          <a:xfrm>
            <a:off x="6283440" y="1095120"/>
            <a:ext cx="73512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pt-BR" sz="1800" spc="-11" strike="noStrike" u="none">
                <a:solidFill>
                  <a:srgbClr val="ffffff"/>
                </a:solidFill>
                <a:uFillTx/>
                <a:latin typeface="Arial"/>
              </a:rPr>
              <a:t>5,41%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1" name="object 13"/>
          <p:cNvSpPr/>
          <p:nvPr/>
        </p:nvSpPr>
        <p:spPr>
          <a:xfrm>
            <a:off x="7492320" y="1081800"/>
            <a:ext cx="71424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pt-BR" sz="1800" spc="-11" strike="noStrike" u="none">
                <a:solidFill>
                  <a:srgbClr val="ffffff"/>
                </a:solidFill>
                <a:uFillTx/>
                <a:latin typeface="Arial"/>
              </a:rPr>
              <a:t>5,41%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2" name="object 14"/>
          <p:cNvSpPr/>
          <p:nvPr/>
        </p:nvSpPr>
        <p:spPr>
          <a:xfrm>
            <a:off x="8747280" y="1080360"/>
            <a:ext cx="79128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pt-BR" sz="1800" spc="-11" strike="noStrike" u="none">
                <a:solidFill>
                  <a:srgbClr val="ffffff"/>
                </a:solidFill>
                <a:uFillTx/>
                <a:latin typeface="Arial"/>
              </a:rPr>
              <a:t>5,41%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3" name="object 15"/>
          <p:cNvSpPr/>
          <p:nvPr/>
        </p:nvSpPr>
        <p:spPr>
          <a:xfrm>
            <a:off x="6296040" y="2355480"/>
            <a:ext cx="54252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pt-BR" sz="1800" spc="-20" strike="noStrike" u="none">
                <a:solidFill>
                  <a:srgbClr val="ffffff"/>
                </a:solidFill>
                <a:uFillTx/>
                <a:latin typeface="Arial"/>
              </a:rPr>
              <a:t>2,7%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4" name="object 16"/>
          <p:cNvSpPr/>
          <p:nvPr/>
        </p:nvSpPr>
        <p:spPr>
          <a:xfrm>
            <a:off x="7213680" y="2355480"/>
            <a:ext cx="63288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pt-BR" sz="1800" spc="-20" strike="noStrike" u="none">
                <a:solidFill>
                  <a:srgbClr val="ffffff"/>
                </a:solidFill>
                <a:uFillTx/>
                <a:latin typeface="Arial"/>
              </a:rPr>
              <a:t>2,7%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5" name="object 17"/>
          <p:cNvSpPr/>
          <p:nvPr/>
        </p:nvSpPr>
        <p:spPr>
          <a:xfrm>
            <a:off x="8103960" y="2355480"/>
            <a:ext cx="64260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pt-BR" sz="1800" spc="-20" strike="noStrike" u="none">
                <a:solidFill>
                  <a:srgbClr val="ffffff"/>
                </a:solidFill>
                <a:uFillTx/>
                <a:latin typeface="Arial"/>
              </a:rPr>
              <a:t>2,7%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6" name="object 18"/>
          <p:cNvSpPr/>
          <p:nvPr/>
        </p:nvSpPr>
        <p:spPr>
          <a:xfrm>
            <a:off x="8977320" y="2355480"/>
            <a:ext cx="56124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pt-BR" sz="1800" spc="-20" strike="noStrike" u="none">
                <a:solidFill>
                  <a:srgbClr val="ffffff"/>
                </a:solidFill>
                <a:uFillTx/>
                <a:latin typeface="Arial"/>
              </a:rPr>
              <a:t>2,7%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7" name="object 19"/>
          <p:cNvSpPr/>
          <p:nvPr/>
        </p:nvSpPr>
        <p:spPr>
          <a:xfrm>
            <a:off x="8779320" y="3675600"/>
            <a:ext cx="57924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pt-BR" sz="1800" spc="-20" strike="noStrike" u="none">
                <a:solidFill>
                  <a:srgbClr val="ffffff"/>
                </a:solidFill>
                <a:uFillTx/>
                <a:latin typeface="Arial"/>
              </a:rPr>
              <a:t>2,7%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8" name="object 20"/>
          <p:cNvSpPr/>
          <p:nvPr/>
        </p:nvSpPr>
        <p:spPr>
          <a:xfrm>
            <a:off x="7490160" y="3601440"/>
            <a:ext cx="60840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pt-BR" sz="1800" spc="-20" strike="noStrike" u="none">
                <a:solidFill>
                  <a:srgbClr val="ffffff"/>
                </a:solidFill>
                <a:uFillTx/>
                <a:latin typeface="Arial"/>
              </a:rPr>
              <a:t>2,7%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9" name="object 21"/>
          <p:cNvSpPr/>
          <p:nvPr/>
        </p:nvSpPr>
        <p:spPr>
          <a:xfrm>
            <a:off x="4586400" y="2714040"/>
            <a:ext cx="77616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pt-BR" sz="1800" spc="-11" strike="noStrike" u="none">
                <a:solidFill>
                  <a:srgbClr val="ffffff"/>
                </a:solidFill>
                <a:uFillTx/>
                <a:latin typeface="Arial"/>
              </a:rPr>
              <a:t>8,11%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0" name="object 22"/>
          <p:cNvSpPr/>
          <p:nvPr/>
        </p:nvSpPr>
        <p:spPr>
          <a:xfrm>
            <a:off x="6296040" y="4460760"/>
            <a:ext cx="54252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pt-BR" sz="1800" spc="-20" strike="noStrike" u="none">
                <a:solidFill>
                  <a:srgbClr val="ffffff"/>
                </a:solidFill>
                <a:uFillTx/>
                <a:latin typeface="Arial"/>
              </a:rPr>
              <a:t>2,7%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1" name="object 23"/>
          <p:cNvSpPr/>
          <p:nvPr/>
        </p:nvSpPr>
        <p:spPr>
          <a:xfrm>
            <a:off x="7506360" y="4377960"/>
            <a:ext cx="59220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pt-BR" sz="1800" spc="-20" strike="noStrike" u="none">
                <a:solidFill>
                  <a:srgbClr val="ffffff"/>
                </a:solidFill>
                <a:uFillTx/>
                <a:latin typeface="Arial"/>
              </a:rPr>
              <a:t>2,7%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2" name="object 24"/>
          <p:cNvSpPr/>
          <p:nvPr/>
        </p:nvSpPr>
        <p:spPr>
          <a:xfrm>
            <a:off x="8745120" y="4460760"/>
            <a:ext cx="61344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pt-BR" sz="1800" spc="-20" strike="noStrike" u="none">
                <a:solidFill>
                  <a:srgbClr val="ffffff"/>
                </a:solidFill>
                <a:uFillTx/>
                <a:latin typeface="Arial"/>
              </a:rPr>
              <a:t>2,7%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3" name=""/>
          <p:cNvSpPr/>
          <p:nvPr/>
        </p:nvSpPr>
        <p:spPr>
          <a:xfrm>
            <a:off x="6181920" y="3433320"/>
            <a:ext cx="838080" cy="3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pt-BR" sz="1800" spc="-20" strike="noStrike" u="none">
                <a:solidFill>
                  <a:srgbClr val="ffffff"/>
                </a:solidFill>
                <a:uFillTx/>
                <a:latin typeface="Arial"/>
              </a:rPr>
              <a:t>2,7%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56;p 1"/>
          <p:cNvSpPr/>
          <p:nvPr/>
        </p:nvSpPr>
        <p:spPr>
          <a:xfrm>
            <a:off x="4500000" y="4431960"/>
            <a:ext cx="10144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24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Ouro</a:t>
            </a:r>
            <a:endParaRPr b="0" lang="pt-B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5" name="Google Shape;257;p 1"/>
          <p:cNvSpPr/>
          <p:nvPr/>
        </p:nvSpPr>
        <p:spPr>
          <a:xfrm>
            <a:off x="7859520" y="4431960"/>
            <a:ext cx="11365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24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Prata</a:t>
            </a:r>
            <a:endParaRPr b="0" lang="pt-B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1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6400" cy="5665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150;p15"/>
          <p:cNvSpPr/>
          <p:nvPr/>
        </p:nvSpPr>
        <p:spPr>
          <a:xfrm>
            <a:off x="0" y="4770000"/>
            <a:ext cx="10073520" cy="8964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2a6099"/>
              </a:gs>
            </a:gsLst>
            <a:lin ang="132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cxnSp>
        <p:nvCxnSpPr>
          <p:cNvPr id="218" name="Google Shape;151;p15"/>
          <p:cNvCxnSpPr/>
          <p:nvPr/>
        </p:nvCxnSpPr>
        <p:spPr>
          <a:xfrm flipH="1">
            <a:off x="372960" y="5030280"/>
            <a:ext cx="10440" cy="426960"/>
          </a:xfrm>
          <a:prstGeom prst="straightConnector1">
            <a:avLst/>
          </a:prstGeom>
          <a:ln w="19080">
            <a:solidFill>
              <a:srgbClr val="f2cd0d"/>
            </a:solidFill>
            <a:round/>
          </a:ln>
        </p:spPr>
      </p:cxnSp>
      <p:pic>
        <p:nvPicPr>
          <p:cNvPr id="219" name="Google Shape;152;p15" descr=""/>
          <p:cNvPicPr/>
          <p:nvPr/>
        </p:nvPicPr>
        <p:blipFill>
          <a:blip r:embed="rId1"/>
          <a:stretch/>
        </p:blipFill>
        <p:spPr>
          <a:xfrm>
            <a:off x="8655120" y="360"/>
            <a:ext cx="1418760" cy="473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0" name="Google Shape;153;p15" descr=""/>
          <p:cNvPicPr/>
          <p:nvPr/>
        </p:nvPicPr>
        <p:blipFill>
          <a:blip r:embed="rId2"/>
          <a:stretch/>
        </p:blipFill>
        <p:spPr>
          <a:xfrm>
            <a:off x="26280" y="391680"/>
            <a:ext cx="9988200" cy="435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1" name="Google Shape;154;p15"/>
          <p:cNvSpPr/>
          <p:nvPr/>
        </p:nvSpPr>
        <p:spPr>
          <a:xfrm>
            <a:off x="376560" y="5040000"/>
            <a:ext cx="694152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NÍVEIS DE TRANSPARÊNCIA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150;p 1"/>
          <p:cNvSpPr/>
          <p:nvPr/>
        </p:nvSpPr>
        <p:spPr>
          <a:xfrm>
            <a:off x="0" y="4770000"/>
            <a:ext cx="10073520" cy="8964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2a6099"/>
              </a:gs>
            </a:gsLst>
            <a:lin ang="132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cxnSp>
        <p:nvCxnSpPr>
          <p:cNvPr id="223" name="Google Shape;151;p 1"/>
          <p:cNvCxnSpPr/>
          <p:nvPr/>
        </p:nvCxnSpPr>
        <p:spPr>
          <a:xfrm flipH="1">
            <a:off x="372960" y="5030280"/>
            <a:ext cx="10440" cy="426960"/>
          </a:xfrm>
          <a:prstGeom prst="straightConnector1">
            <a:avLst/>
          </a:prstGeom>
          <a:ln w="19080">
            <a:solidFill>
              <a:srgbClr val="f2cd0d"/>
            </a:solidFill>
            <a:round/>
          </a:ln>
        </p:spPr>
      </p:cxnSp>
      <p:pic>
        <p:nvPicPr>
          <p:cNvPr id="224" name="Google Shape;152;p 1" descr=""/>
          <p:cNvPicPr/>
          <p:nvPr/>
        </p:nvPicPr>
        <p:blipFill>
          <a:blip r:embed="rId1"/>
          <a:stretch/>
        </p:blipFill>
        <p:spPr>
          <a:xfrm>
            <a:off x="8655120" y="360"/>
            <a:ext cx="1418760" cy="473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5" name="Google Shape;154;p 1"/>
          <p:cNvSpPr/>
          <p:nvPr/>
        </p:nvSpPr>
        <p:spPr>
          <a:xfrm>
            <a:off x="376560" y="5040000"/>
            <a:ext cx="694152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NÍVEIS DE TRANSPARÊNCIA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6" name=""/>
          <p:cNvSpPr/>
          <p:nvPr/>
        </p:nvSpPr>
        <p:spPr>
          <a:xfrm>
            <a:off x="648000" y="4239360"/>
            <a:ext cx="4334400" cy="428040"/>
          </a:xfrm>
          <a:prstGeom prst="rect">
            <a:avLst/>
          </a:prstGeom>
          <a:solidFill>
            <a:srgbClr val="f10d0c"/>
          </a:solidFill>
          <a:ln w="0">
            <a:solidFill>
              <a:srgbClr val="c9211e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27" name=""/>
          <p:cNvSpPr/>
          <p:nvPr/>
        </p:nvSpPr>
        <p:spPr>
          <a:xfrm>
            <a:off x="4788000" y="4239360"/>
            <a:ext cx="428040" cy="428040"/>
          </a:xfrm>
          <a:prstGeom prst="ellipse">
            <a:avLst/>
          </a:prstGeom>
          <a:solidFill>
            <a:srgbClr val="ffffff"/>
          </a:solidFill>
          <a:ln w="0">
            <a:solidFill>
              <a:srgbClr val="f10d0c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28" name=""/>
          <p:cNvSpPr/>
          <p:nvPr/>
        </p:nvSpPr>
        <p:spPr>
          <a:xfrm>
            <a:off x="4842000" y="4293360"/>
            <a:ext cx="320040" cy="320040"/>
          </a:xfrm>
          <a:prstGeom prst="ellipse">
            <a:avLst/>
          </a:prstGeom>
          <a:solidFill>
            <a:srgbClr val="f10d0c"/>
          </a:solidFill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29" name=""/>
          <p:cNvSpPr/>
          <p:nvPr/>
        </p:nvSpPr>
        <p:spPr>
          <a:xfrm>
            <a:off x="648000" y="3735720"/>
            <a:ext cx="3974400" cy="428040"/>
          </a:xfrm>
          <a:prstGeom prst="rect">
            <a:avLst/>
          </a:prstGeom>
          <a:solidFill>
            <a:srgbClr val="ff860d"/>
          </a:solidFill>
          <a:ln w="0">
            <a:solidFill>
              <a:srgbClr val="ff860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30" name=""/>
          <p:cNvSpPr/>
          <p:nvPr/>
        </p:nvSpPr>
        <p:spPr>
          <a:xfrm>
            <a:off x="4392000" y="3735720"/>
            <a:ext cx="428040" cy="428040"/>
          </a:xfrm>
          <a:prstGeom prst="ellipse">
            <a:avLst/>
          </a:prstGeom>
          <a:solidFill>
            <a:srgbClr val="ffffff"/>
          </a:solidFill>
          <a:ln w="0">
            <a:solidFill>
              <a:srgbClr val="ff860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31" name=""/>
          <p:cNvSpPr/>
          <p:nvPr/>
        </p:nvSpPr>
        <p:spPr>
          <a:xfrm>
            <a:off x="4446000" y="3789720"/>
            <a:ext cx="320040" cy="320040"/>
          </a:xfrm>
          <a:prstGeom prst="ellipse">
            <a:avLst/>
          </a:prstGeom>
          <a:solidFill>
            <a:srgbClr val="ff860d"/>
          </a:solidFill>
          <a:ln w="0">
            <a:solidFill>
              <a:srgbClr val="ff860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32" name=""/>
          <p:cNvSpPr/>
          <p:nvPr/>
        </p:nvSpPr>
        <p:spPr>
          <a:xfrm>
            <a:off x="648000" y="3231720"/>
            <a:ext cx="3506400" cy="428040"/>
          </a:xfrm>
          <a:prstGeom prst="rect">
            <a:avLst/>
          </a:prstGeom>
          <a:solidFill>
            <a:srgbClr val="a1467e"/>
          </a:solidFill>
          <a:ln w="0">
            <a:solidFill>
              <a:srgbClr val="843a67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33" name=""/>
          <p:cNvSpPr/>
          <p:nvPr/>
        </p:nvSpPr>
        <p:spPr>
          <a:xfrm>
            <a:off x="3960000" y="3231720"/>
            <a:ext cx="428040" cy="428040"/>
          </a:xfrm>
          <a:prstGeom prst="ellipse">
            <a:avLst/>
          </a:prstGeom>
          <a:solidFill>
            <a:srgbClr val="ffffff"/>
          </a:solidFill>
          <a:ln w="0">
            <a:solidFill>
              <a:srgbClr val="a1467e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34" name=""/>
          <p:cNvSpPr/>
          <p:nvPr/>
        </p:nvSpPr>
        <p:spPr>
          <a:xfrm>
            <a:off x="4014000" y="3285720"/>
            <a:ext cx="320040" cy="320040"/>
          </a:xfrm>
          <a:prstGeom prst="ellipse">
            <a:avLst/>
          </a:prstGeom>
          <a:solidFill>
            <a:srgbClr val="a1467e"/>
          </a:solidFill>
          <a:ln w="0">
            <a:solidFill>
              <a:srgbClr val="a1467e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35" name=""/>
          <p:cNvSpPr/>
          <p:nvPr/>
        </p:nvSpPr>
        <p:spPr>
          <a:xfrm>
            <a:off x="648000" y="2727720"/>
            <a:ext cx="3110400" cy="428040"/>
          </a:xfrm>
          <a:prstGeom prst="rect">
            <a:avLst/>
          </a:prstGeom>
          <a:solidFill>
            <a:srgbClr val="5983b0"/>
          </a:solidFill>
          <a:ln w="0">
            <a:solidFill>
              <a:srgbClr val="5983b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36" name=""/>
          <p:cNvSpPr/>
          <p:nvPr/>
        </p:nvSpPr>
        <p:spPr>
          <a:xfrm>
            <a:off x="3528000" y="2727720"/>
            <a:ext cx="428040" cy="428040"/>
          </a:xfrm>
          <a:prstGeom prst="ellipse">
            <a:avLst/>
          </a:prstGeom>
          <a:solidFill>
            <a:srgbClr val="ffffff"/>
          </a:solidFill>
          <a:ln w="0">
            <a:solidFill>
              <a:srgbClr val="5983b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37" name=""/>
          <p:cNvSpPr/>
          <p:nvPr/>
        </p:nvSpPr>
        <p:spPr>
          <a:xfrm>
            <a:off x="3582000" y="2781720"/>
            <a:ext cx="320040" cy="320040"/>
          </a:xfrm>
          <a:prstGeom prst="ellipse">
            <a:avLst/>
          </a:prstGeom>
          <a:solidFill>
            <a:srgbClr val="5983b0"/>
          </a:solidFill>
          <a:ln w="0">
            <a:solidFill>
              <a:srgbClr val="5983b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38" name=""/>
          <p:cNvSpPr/>
          <p:nvPr/>
        </p:nvSpPr>
        <p:spPr>
          <a:xfrm>
            <a:off x="648000" y="2223720"/>
            <a:ext cx="2678400" cy="428040"/>
          </a:xfrm>
          <a:prstGeom prst="rect">
            <a:avLst/>
          </a:prstGeom>
          <a:solidFill>
            <a:srgbClr val="3faf46"/>
          </a:solidFill>
          <a:ln w="0">
            <a:solidFill>
              <a:srgbClr val="069a2e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39" name=""/>
          <p:cNvSpPr/>
          <p:nvPr/>
        </p:nvSpPr>
        <p:spPr>
          <a:xfrm>
            <a:off x="3132000" y="2223720"/>
            <a:ext cx="428040" cy="428040"/>
          </a:xfrm>
          <a:prstGeom prst="ellipse">
            <a:avLst/>
          </a:prstGeom>
          <a:solidFill>
            <a:srgbClr val="ffffff"/>
          </a:solidFill>
          <a:ln w="0">
            <a:solidFill>
              <a:srgbClr val="069a2e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40" name=""/>
          <p:cNvSpPr/>
          <p:nvPr/>
        </p:nvSpPr>
        <p:spPr>
          <a:xfrm>
            <a:off x="3186000" y="2277720"/>
            <a:ext cx="320040" cy="320040"/>
          </a:xfrm>
          <a:prstGeom prst="ellipse">
            <a:avLst/>
          </a:prstGeom>
          <a:solidFill>
            <a:srgbClr val="3faf46"/>
          </a:solidFill>
          <a:ln w="0">
            <a:solidFill>
              <a:srgbClr val="069a2e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41" name=""/>
          <p:cNvSpPr/>
          <p:nvPr/>
        </p:nvSpPr>
        <p:spPr>
          <a:xfrm flipH="1">
            <a:off x="642600" y="1575720"/>
            <a:ext cx="2318400" cy="428040"/>
          </a:xfrm>
          <a:prstGeom prst="rect">
            <a:avLst/>
          </a:prstGeom>
          <a:solidFill>
            <a:srgbClr val="cccccc"/>
          </a:solidFill>
          <a:ln w="0">
            <a:solidFill>
              <a:srgbClr val="b2b2b2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42" name=""/>
          <p:cNvSpPr/>
          <p:nvPr/>
        </p:nvSpPr>
        <p:spPr>
          <a:xfrm>
            <a:off x="2736000" y="1575720"/>
            <a:ext cx="428040" cy="428040"/>
          </a:xfrm>
          <a:prstGeom prst="ellipse">
            <a:avLst/>
          </a:prstGeom>
          <a:solidFill>
            <a:srgbClr val="ffffff"/>
          </a:solidFill>
          <a:ln w="0">
            <a:solidFill>
              <a:srgbClr val="999999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43" name=""/>
          <p:cNvSpPr/>
          <p:nvPr/>
        </p:nvSpPr>
        <p:spPr>
          <a:xfrm>
            <a:off x="2790000" y="1629720"/>
            <a:ext cx="320040" cy="320040"/>
          </a:xfrm>
          <a:prstGeom prst="ellipse">
            <a:avLst/>
          </a:prstGeom>
          <a:solidFill>
            <a:srgbClr val="cccccc"/>
          </a:solidFill>
          <a:ln w="0">
            <a:solidFill>
              <a:srgbClr val="999999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44" name=""/>
          <p:cNvSpPr/>
          <p:nvPr/>
        </p:nvSpPr>
        <p:spPr>
          <a:xfrm>
            <a:off x="648000" y="1071720"/>
            <a:ext cx="2030400" cy="428040"/>
          </a:xfrm>
          <a:prstGeom prst="rect">
            <a:avLst/>
          </a:prstGeom>
          <a:solidFill>
            <a:srgbClr val="e6e905"/>
          </a:solidFill>
          <a:ln w="0">
            <a:solidFill>
              <a:srgbClr val="d1d409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45" name=""/>
          <p:cNvSpPr/>
          <p:nvPr/>
        </p:nvSpPr>
        <p:spPr>
          <a:xfrm>
            <a:off x="2448000" y="1071720"/>
            <a:ext cx="428040" cy="428040"/>
          </a:xfrm>
          <a:prstGeom prst="ellipse">
            <a:avLst/>
          </a:prstGeom>
          <a:solidFill>
            <a:srgbClr val="ffffff"/>
          </a:solidFill>
          <a:ln w="0">
            <a:solidFill>
              <a:srgbClr val="d1d409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46" name=""/>
          <p:cNvSpPr/>
          <p:nvPr/>
        </p:nvSpPr>
        <p:spPr>
          <a:xfrm>
            <a:off x="2502000" y="1125720"/>
            <a:ext cx="320040" cy="320040"/>
          </a:xfrm>
          <a:prstGeom prst="ellipse">
            <a:avLst/>
          </a:prstGeom>
          <a:solidFill>
            <a:srgbClr val="e6e905"/>
          </a:solidFill>
          <a:ln w="0">
            <a:solidFill>
              <a:srgbClr val="d1d409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47" name=""/>
          <p:cNvSpPr/>
          <p:nvPr/>
        </p:nvSpPr>
        <p:spPr>
          <a:xfrm>
            <a:off x="648000" y="567720"/>
            <a:ext cx="1670400" cy="428040"/>
          </a:xfrm>
          <a:prstGeom prst="rect">
            <a:avLst/>
          </a:prstGeom>
          <a:solidFill>
            <a:srgbClr val="b4c7dc"/>
          </a:solidFill>
          <a:ln w="0">
            <a:solidFill>
              <a:srgbClr val="729fc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48" name=""/>
          <p:cNvSpPr/>
          <p:nvPr/>
        </p:nvSpPr>
        <p:spPr>
          <a:xfrm>
            <a:off x="2088000" y="567720"/>
            <a:ext cx="428040" cy="428040"/>
          </a:xfrm>
          <a:prstGeom prst="ellipse">
            <a:avLst/>
          </a:prstGeom>
          <a:solidFill>
            <a:srgbClr val="ffffff"/>
          </a:solidFill>
          <a:ln w="0">
            <a:solidFill>
              <a:srgbClr val="729fc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49" name=""/>
          <p:cNvSpPr/>
          <p:nvPr/>
        </p:nvSpPr>
        <p:spPr>
          <a:xfrm>
            <a:off x="2142000" y="621720"/>
            <a:ext cx="320040" cy="320040"/>
          </a:xfrm>
          <a:prstGeom prst="ellipse">
            <a:avLst/>
          </a:prstGeom>
          <a:solidFill>
            <a:srgbClr val="b4c7dc"/>
          </a:solidFill>
          <a:ln w="0">
            <a:solidFill>
              <a:srgbClr val="729fc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50" name=""/>
          <p:cNvSpPr/>
          <p:nvPr/>
        </p:nvSpPr>
        <p:spPr>
          <a:xfrm>
            <a:off x="72000" y="2115720"/>
            <a:ext cx="9900000" cy="8280"/>
          </a:xfrm>
          <a:prstGeom prst="line">
            <a:avLst/>
          </a:prstGeom>
          <a:ln w="18000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-45720" bIns="-45720" anchor="ctr">
            <a:noAutofit/>
          </a:bodyPr>
          <a:p>
            <a:endParaRPr b="0" lang="pt-BR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51" name=""/>
          <p:cNvSpPr/>
          <p:nvPr/>
        </p:nvSpPr>
        <p:spPr>
          <a:xfrm>
            <a:off x="0" y="4239360"/>
            <a:ext cx="644040" cy="428040"/>
          </a:xfrm>
          <a:prstGeom prst="rect">
            <a:avLst/>
          </a:prstGeom>
          <a:solidFill>
            <a:srgbClr val="c9211e"/>
          </a:solidFill>
          <a:ln w="0">
            <a:solidFill>
              <a:srgbClr val="c9211e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52" name=""/>
          <p:cNvSpPr/>
          <p:nvPr/>
        </p:nvSpPr>
        <p:spPr>
          <a:xfrm flipH="1">
            <a:off x="-4320" y="3735720"/>
            <a:ext cx="644040" cy="428040"/>
          </a:xfrm>
          <a:prstGeom prst="rect">
            <a:avLst/>
          </a:prstGeom>
          <a:solidFill>
            <a:srgbClr val="ea7500"/>
          </a:solidFill>
          <a:ln w="0">
            <a:solidFill>
              <a:srgbClr val="ff860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53" name=""/>
          <p:cNvSpPr/>
          <p:nvPr/>
        </p:nvSpPr>
        <p:spPr>
          <a:xfrm flipH="1">
            <a:off x="-4320" y="3231720"/>
            <a:ext cx="644040" cy="428040"/>
          </a:xfrm>
          <a:prstGeom prst="rect">
            <a:avLst/>
          </a:prstGeom>
          <a:solidFill>
            <a:srgbClr val="843a67"/>
          </a:solidFill>
          <a:ln w="0">
            <a:solidFill>
              <a:srgbClr val="843a67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54" name=""/>
          <p:cNvSpPr/>
          <p:nvPr/>
        </p:nvSpPr>
        <p:spPr>
          <a:xfrm flipH="1">
            <a:off x="-4320" y="2727720"/>
            <a:ext cx="644040" cy="428040"/>
          </a:xfrm>
          <a:prstGeom prst="rect">
            <a:avLst/>
          </a:prstGeom>
          <a:solidFill>
            <a:srgbClr val="3465a4"/>
          </a:solidFill>
          <a:ln w="0">
            <a:solidFill>
              <a:srgbClr val="5983b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55" name=""/>
          <p:cNvSpPr/>
          <p:nvPr/>
        </p:nvSpPr>
        <p:spPr>
          <a:xfrm flipH="1">
            <a:off x="-4320" y="2223720"/>
            <a:ext cx="644040" cy="428040"/>
          </a:xfrm>
          <a:prstGeom prst="rect">
            <a:avLst/>
          </a:prstGeom>
          <a:solidFill>
            <a:srgbClr val="127622"/>
          </a:solidFill>
          <a:ln w="0">
            <a:solidFill>
              <a:srgbClr val="069a2e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56" name=""/>
          <p:cNvSpPr/>
          <p:nvPr/>
        </p:nvSpPr>
        <p:spPr>
          <a:xfrm>
            <a:off x="-360" y="1575720"/>
            <a:ext cx="644400" cy="428040"/>
          </a:xfrm>
          <a:prstGeom prst="rect">
            <a:avLst/>
          </a:prstGeom>
          <a:solidFill>
            <a:srgbClr val="999999"/>
          </a:solidFill>
          <a:ln w="0">
            <a:solidFill>
              <a:srgbClr val="b2b2b2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57" name=""/>
          <p:cNvSpPr/>
          <p:nvPr/>
        </p:nvSpPr>
        <p:spPr>
          <a:xfrm flipH="1">
            <a:off x="-4320" y="1071720"/>
            <a:ext cx="644040" cy="428040"/>
          </a:xfrm>
          <a:prstGeom prst="rect">
            <a:avLst/>
          </a:prstGeom>
          <a:solidFill>
            <a:srgbClr val="d1d409"/>
          </a:solidFill>
          <a:ln w="0">
            <a:solidFill>
              <a:srgbClr val="e6e905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58" name=""/>
          <p:cNvSpPr/>
          <p:nvPr/>
        </p:nvSpPr>
        <p:spPr>
          <a:xfrm flipH="1">
            <a:off x="-4320" y="567720"/>
            <a:ext cx="644040" cy="428040"/>
          </a:xfrm>
          <a:prstGeom prst="rect">
            <a:avLst/>
          </a:prstGeom>
          <a:solidFill>
            <a:srgbClr val="729fcf"/>
          </a:solidFill>
          <a:ln w="0">
            <a:solidFill>
              <a:srgbClr val="729fc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59" name=""/>
          <p:cNvSpPr/>
          <p:nvPr/>
        </p:nvSpPr>
        <p:spPr>
          <a:xfrm>
            <a:off x="4858200" y="4271040"/>
            <a:ext cx="30384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8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0" name=""/>
          <p:cNvSpPr/>
          <p:nvPr/>
        </p:nvSpPr>
        <p:spPr>
          <a:xfrm>
            <a:off x="4462560" y="3767040"/>
            <a:ext cx="30384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7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1" name=""/>
          <p:cNvSpPr/>
          <p:nvPr/>
        </p:nvSpPr>
        <p:spPr>
          <a:xfrm>
            <a:off x="4030560" y="3263040"/>
            <a:ext cx="30384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6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2" name=""/>
          <p:cNvSpPr/>
          <p:nvPr/>
        </p:nvSpPr>
        <p:spPr>
          <a:xfrm>
            <a:off x="3598560" y="2759040"/>
            <a:ext cx="30384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5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3" name=""/>
          <p:cNvSpPr/>
          <p:nvPr/>
        </p:nvSpPr>
        <p:spPr>
          <a:xfrm>
            <a:off x="3202560" y="2255040"/>
            <a:ext cx="30384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4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4" name=""/>
          <p:cNvSpPr/>
          <p:nvPr/>
        </p:nvSpPr>
        <p:spPr>
          <a:xfrm>
            <a:off x="2806560" y="1607040"/>
            <a:ext cx="30384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3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5" name=""/>
          <p:cNvSpPr/>
          <p:nvPr/>
        </p:nvSpPr>
        <p:spPr>
          <a:xfrm>
            <a:off x="2518560" y="1103040"/>
            <a:ext cx="30384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2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6" name=""/>
          <p:cNvSpPr/>
          <p:nvPr/>
        </p:nvSpPr>
        <p:spPr>
          <a:xfrm>
            <a:off x="2158560" y="599040"/>
            <a:ext cx="30384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1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7" name=""/>
          <p:cNvSpPr/>
          <p:nvPr/>
        </p:nvSpPr>
        <p:spPr>
          <a:xfrm>
            <a:off x="4068000" y="720000"/>
            <a:ext cx="5468040" cy="12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Selo de qualidade de Transparência Pública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Atendimento de </a:t>
            </a: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100% dos critérios essenciais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!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8" name=""/>
          <p:cNvSpPr/>
          <p:nvPr/>
        </p:nvSpPr>
        <p:spPr>
          <a:xfrm>
            <a:off x="4858560" y="4271040"/>
            <a:ext cx="30384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69" name=""/>
          <p:cNvSpPr/>
          <p:nvPr/>
        </p:nvSpPr>
        <p:spPr>
          <a:xfrm>
            <a:off x="734400" y="603720"/>
            <a:ext cx="135324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pt-BR" sz="1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Diamante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0" name=""/>
          <p:cNvSpPr/>
          <p:nvPr/>
        </p:nvSpPr>
        <p:spPr>
          <a:xfrm>
            <a:off x="0" y="639720"/>
            <a:ext cx="1205640" cy="34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pt-BR" sz="14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&gt;95%</a:t>
            </a:r>
            <a:endParaRPr b="0" lang="pt-B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1" name=""/>
          <p:cNvSpPr/>
          <p:nvPr/>
        </p:nvSpPr>
        <p:spPr>
          <a:xfrm>
            <a:off x="734400" y="1107720"/>
            <a:ext cx="142524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pt-BR" sz="1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Ouro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2" name=""/>
          <p:cNvSpPr/>
          <p:nvPr/>
        </p:nvSpPr>
        <p:spPr>
          <a:xfrm>
            <a:off x="734400" y="1611720"/>
            <a:ext cx="160524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pt-BR" sz="1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Prata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3" name=""/>
          <p:cNvSpPr/>
          <p:nvPr/>
        </p:nvSpPr>
        <p:spPr>
          <a:xfrm>
            <a:off x="734760" y="2259720"/>
            <a:ext cx="178128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pt-BR" sz="1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Elevado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4" name=""/>
          <p:cNvSpPr/>
          <p:nvPr/>
        </p:nvSpPr>
        <p:spPr>
          <a:xfrm>
            <a:off x="735120" y="2763720"/>
            <a:ext cx="178128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pt-BR" sz="1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Intermediário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5" name=""/>
          <p:cNvSpPr/>
          <p:nvPr/>
        </p:nvSpPr>
        <p:spPr>
          <a:xfrm>
            <a:off x="735120" y="3267720"/>
            <a:ext cx="178128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pt-BR" sz="1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Básico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6" name=""/>
          <p:cNvSpPr/>
          <p:nvPr/>
        </p:nvSpPr>
        <p:spPr>
          <a:xfrm>
            <a:off x="735120" y="3771720"/>
            <a:ext cx="178128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pt-BR" sz="1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Inicial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7" name=""/>
          <p:cNvSpPr/>
          <p:nvPr/>
        </p:nvSpPr>
        <p:spPr>
          <a:xfrm>
            <a:off x="735120" y="4275720"/>
            <a:ext cx="178128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pt-BR" sz="1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Inexistente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8" name=""/>
          <p:cNvSpPr/>
          <p:nvPr/>
        </p:nvSpPr>
        <p:spPr>
          <a:xfrm>
            <a:off x="0" y="1035720"/>
            <a:ext cx="1205640" cy="42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pt-BR" sz="14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&gt;85%</a:t>
            </a:r>
            <a:endParaRPr b="0" lang="pt-B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4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&lt;95%</a:t>
            </a:r>
            <a:endParaRPr b="0" lang="pt-B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9" name=""/>
          <p:cNvSpPr/>
          <p:nvPr/>
        </p:nvSpPr>
        <p:spPr>
          <a:xfrm>
            <a:off x="0" y="1536840"/>
            <a:ext cx="1205640" cy="34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pt-BR" sz="14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&gt;75%</a:t>
            </a:r>
            <a:endParaRPr b="0" lang="pt-B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4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&lt;85%</a:t>
            </a:r>
            <a:endParaRPr b="0" lang="pt-B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0" name=""/>
          <p:cNvSpPr/>
          <p:nvPr/>
        </p:nvSpPr>
        <p:spPr>
          <a:xfrm>
            <a:off x="0" y="2289960"/>
            <a:ext cx="1205640" cy="34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pt-BR" sz="14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&gt;75%</a:t>
            </a:r>
            <a:endParaRPr b="0" lang="pt-B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1" name=""/>
          <p:cNvSpPr/>
          <p:nvPr/>
        </p:nvSpPr>
        <p:spPr>
          <a:xfrm>
            <a:off x="0" y="2683080"/>
            <a:ext cx="1205640" cy="34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pt-BR" sz="14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&gt;50%</a:t>
            </a:r>
            <a:endParaRPr b="0" lang="pt-B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4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&lt;75%</a:t>
            </a:r>
            <a:endParaRPr b="0" lang="pt-B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2" name=""/>
          <p:cNvSpPr/>
          <p:nvPr/>
        </p:nvSpPr>
        <p:spPr>
          <a:xfrm>
            <a:off x="0" y="3184200"/>
            <a:ext cx="1205640" cy="34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pt-BR" sz="14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&gt;30%</a:t>
            </a:r>
            <a:endParaRPr b="0" lang="pt-B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4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&lt;50%</a:t>
            </a:r>
            <a:endParaRPr b="0" lang="pt-B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3" name=""/>
          <p:cNvSpPr/>
          <p:nvPr/>
        </p:nvSpPr>
        <p:spPr>
          <a:xfrm>
            <a:off x="0" y="3699720"/>
            <a:ext cx="1205640" cy="34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pt-BR" sz="14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&gt;0%</a:t>
            </a:r>
            <a:endParaRPr b="0" lang="pt-B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4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&lt;30%</a:t>
            </a:r>
            <a:endParaRPr b="0" lang="pt-B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4" name=""/>
          <p:cNvSpPr/>
          <p:nvPr/>
        </p:nvSpPr>
        <p:spPr>
          <a:xfrm>
            <a:off x="0" y="4306320"/>
            <a:ext cx="1205640" cy="34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pt-BR" sz="14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0%</a:t>
            </a:r>
            <a:endParaRPr b="0" lang="pt-B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173;p17"/>
          <p:cNvSpPr/>
          <p:nvPr/>
        </p:nvSpPr>
        <p:spPr>
          <a:xfrm>
            <a:off x="-12240" y="0"/>
            <a:ext cx="10088640" cy="56646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286" name="Google Shape;174;p17" descr=""/>
          <p:cNvPicPr/>
          <p:nvPr/>
        </p:nvPicPr>
        <p:blipFill>
          <a:blip r:embed="rId1"/>
          <a:stretch/>
        </p:blipFill>
        <p:spPr>
          <a:xfrm>
            <a:off x="4961880" y="360"/>
            <a:ext cx="4004640" cy="566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7" name="Google Shape;175;p17" descr=""/>
          <p:cNvPicPr/>
          <p:nvPr/>
        </p:nvPicPr>
        <p:blipFill>
          <a:blip r:embed="rId2"/>
          <a:stretch/>
        </p:blipFill>
        <p:spPr>
          <a:xfrm>
            <a:off x="1010160" y="1220040"/>
            <a:ext cx="2765160" cy="3226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180;p18" descr=""/>
          <p:cNvPicPr/>
          <p:nvPr/>
        </p:nvPicPr>
        <p:blipFill>
          <a:blip r:embed="rId1"/>
          <a:stretch/>
        </p:blipFill>
        <p:spPr>
          <a:xfrm>
            <a:off x="631440" y="1013040"/>
            <a:ext cx="8813160" cy="3200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9" name="Google Shape;181;p18"/>
          <p:cNvSpPr/>
          <p:nvPr/>
        </p:nvSpPr>
        <p:spPr>
          <a:xfrm>
            <a:off x="0" y="4770000"/>
            <a:ext cx="10073520" cy="8964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2a6099"/>
              </a:gs>
            </a:gsLst>
            <a:lin ang="132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cxnSp>
        <p:nvCxnSpPr>
          <p:cNvPr id="290" name="Google Shape;182;p18"/>
          <p:cNvCxnSpPr/>
          <p:nvPr/>
        </p:nvCxnSpPr>
        <p:spPr>
          <a:xfrm flipH="1">
            <a:off x="372960" y="5030640"/>
            <a:ext cx="10440" cy="426960"/>
          </a:xfrm>
          <a:prstGeom prst="straightConnector1">
            <a:avLst/>
          </a:prstGeom>
          <a:ln w="19080">
            <a:solidFill>
              <a:srgbClr val="f2cd0d"/>
            </a:solidFill>
            <a:round/>
          </a:ln>
        </p:spPr>
      </p:cxnSp>
      <p:sp>
        <p:nvSpPr>
          <p:cNvPr id="291" name="Google Shape;183;p18"/>
          <p:cNvSpPr/>
          <p:nvPr/>
        </p:nvSpPr>
        <p:spPr>
          <a:xfrm>
            <a:off x="397800" y="5052600"/>
            <a:ext cx="733608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ORIENTAÇÕES PARA AVALIAÇÃO DOS PORTAISC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"/>
          <p:cNvSpPr/>
          <p:nvPr/>
        </p:nvSpPr>
        <p:spPr>
          <a:xfrm>
            <a:off x="-1440" y="2160000"/>
            <a:ext cx="10080000" cy="3509280"/>
          </a:xfrm>
          <a:prstGeom prst="rect">
            <a:avLst/>
          </a:prstGeom>
          <a:gradFill rotWithShape="0">
            <a:gsLst>
              <a:gs pos="0">
                <a:srgbClr val="2a6099"/>
              </a:gs>
              <a:gs pos="100000">
                <a:srgbClr val="19c396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04" name=""/>
          <p:cNvSpPr/>
          <p:nvPr/>
        </p:nvSpPr>
        <p:spPr>
          <a:xfrm>
            <a:off x="-1440" y="0"/>
            <a:ext cx="10080720" cy="215856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a6099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05" name=""/>
          <p:cNvSpPr/>
          <p:nvPr/>
        </p:nvSpPr>
        <p:spPr>
          <a:xfrm>
            <a:off x="3780360" y="-288000"/>
            <a:ext cx="2517840" cy="2517840"/>
          </a:xfrm>
          <a:prstGeom prst="ellipse">
            <a:avLst/>
          </a:prstGeom>
          <a:gradFill rotWithShape="0">
            <a:gsLst>
              <a:gs pos="0">
                <a:srgbClr val="729fcf"/>
              </a:gs>
              <a:gs pos="100000">
                <a:srgbClr val="000000"/>
              </a:gs>
            </a:gsLst>
            <a:path path="circle">
              <a:fillToRect l="50000" t="50000" r="50000" b="50000"/>
            </a:path>
          </a:gradFill>
          <a:ln w="0">
            <a:solidFill>
              <a:srgbClr val="729fc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06" name=""/>
          <p:cNvSpPr/>
          <p:nvPr/>
        </p:nvSpPr>
        <p:spPr>
          <a:xfrm>
            <a:off x="4275720" y="510120"/>
            <a:ext cx="1527480" cy="99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pt-BR" sz="32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FASES PNTP</a:t>
            </a:r>
            <a:endParaRPr b="0" lang="pt-B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540000" y="2160000"/>
            <a:ext cx="2517840" cy="2517840"/>
          </a:xfrm>
          <a:prstGeom prst="ellipse">
            <a:avLst/>
          </a:prstGeom>
          <a:gradFill rotWithShape="0">
            <a:gsLst>
              <a:gs pos="0">
                <a:srgbClr val="e6c111"/>
              </a:gs>
              <a:gs pos="100000">
                <a:srgbClr val="000000"/>
              </a:gs>
            </a:gsLst>
            <a:path path="circle">
              <a:fillToRect l="50000" t="50000" r="50000" b="50000"/>
            </a:path>
          </a:gradFill>
          <a:ln w="0">
            <a:solidFill>
              <a:srgbClr val="f2cb12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08" name=""/>
          <p:cNvSpPr/>
          <p:nvPr/>
        </p:nvSpPr>
        <p:spPr>
          <a:xfrm>
            <a:off x="7020000" y="2160360"/>
            <a:ext cx="2517840" cy="2517840"/>
          </a:xfrm>
          <a:prstGeom prst="ellipse">
            <a:avLst/>
          </a:prstGeom>
          <a:gradFill rotWithShape="0">
            <a:gsLst>
              <a:gs pos="0">
                <a:srgbClr val="ff6d6d"/>
              </a:gs>
              <a:gs pos="100000">
                <a:srgbClr val="000000"/>
              </a:gs>
            </a:gsLst>
            <a:path path="circle">
              <a:fillToRect l="50000" t="50000" r="50000" b="50000"/>
            </a:path>
          </a:gradFill>
          <a:ln w="0">
            <a:solidFill>
              <a:srgbClr val="ff6d6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09" name=""/>
          <p:cNvSpPr/>
          <p:nvPr/>
        </p:nvSpPr>
        <p:spPr>
          <a:xfrm>
            <a:off x="3780360" y="3024360"/>
            <a:ext cx="2517840" cy="2517840"/>
          </a:xfrm>
          <a:prstGeom prst="ellipse">
            <a:avLst/>
          </a:prstGeom>
          <a:gradFill rotWithShape="0">
            <a:gsLst>
              <a:gs pos="0">
                <a:srgbClr val="21b2a3"/>
              </a:gs>
              <a:gs pos="100000">
                <a:srgbClr val="000000"/>
              </a:gs>
            </a:gsLst>
            <a:path path="circle">
              <a:fillToRect l="50000" t="50000" r="50000" b="50000"/>
            </a:path>
          </a:gradFill>
          <a:ln w="0">
            <a:solidFill>
              <a:srgbClr val="21b2a3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10" name=""/>
          <p:cNvSpPr/>
          <p:nvPr/>
        </p:nvSpPr>
        <p:spPr>
          <a:xfrm>
            <a:off x="612000" y="3090600"/>
            <a:ext cx="2517840" cy="83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1. Autoavaliação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1" lang="pt-BR" sz="1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Pelos controladores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>
            <a:off x="360000" y="1980360"/>
            <a:ext cx="2877840" cy="2877480"/>
          </a:xfrm>
          <a:prstGeom prst="ellipse">
            <a:avLst/>
          </a:prstGeom>
          <a:noFill/>
          <a:ln w="10800">
            <a:solidFill>
              <a:srgbClr val="f2cb1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5400" rIns="95400" tIns="50400" bIns="504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12" name=""/>
          <p:cNvSpPr/>
          <p:nvPr/>
        </p:nvSpPr>
        <p:spPr>
          <a:xfrm>
            <a:off x="7272000" y="2993760"/>
            <a:ext cx="2121840" cy="116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3. Garantia de Qualidade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1" lang="pt-BR" sz="1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Pela ATRICON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>
            <a:off x="6840360" y="1980360"/>
            <a:ext cx="2877840" cy="2877480"/>
          </a:xfrm>
          <a:prstGeom prst="ellipse">
            <a:avLst/>
          </a:prstGeom>
          <a:noFill/>
          <a:ln w="10800">
            <a:solidFill>
              <a:srgbClr val="ff6d6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5400" rIns="95400" tIns="50400" bIns="504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14" name=""/>
          <p:cNvSpPr/>
          <p:nvPr/>
        </p:nvSpPr>
        <p:spPr>
          <a:xfrm>
            <a:off x="4104000" y="3882960"/>
            <a:ext cx="1905840" cy="83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2. Validação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1" lang="pt-BR" sz="1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Pelos Tribunais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>
            <a:off x="3600360" y="2844360"/>
            <a:ext cx="2877840" cy="2877480"/>
          </a:xfrm>
          <a:prstGeom prst="ellipse">
            <a:avLst/>
          </a:prstGeom>
          <a:noFill/>
          <a:ln w="10800">
            <a:solidFill>
              <a:srgbClr val="21b2a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5400" rIns="95400" tIns="50400" bIns="504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16" name=""/>
          <p:cNvSpPr/>
          <p:nvPr/>
        </p:nvSpPr>
        <p:spPr>
          <a:xfrm rot="8773200">
            <a:off x="2919240" y="1788480"/>
            <a:ext cx="774720" cy="403560"/>
          </a:xfrm>
          <a:custGeom>
            <a:avLst/>
            <a:gdLst>
              <a:gd name="textAreaLeft" fmla="*/ 143640 w 774720"/>
              <a:gd name="textAreaRight" fmla="*/ 653760 w 774720"/>
              <a:gd name="textAreaTop" fmla="*/ 120240 h 403560"/>
              <a:gd name="textAreaBottom" fmla="*/ 285480 h 403560"/>
            </a:gdLst>
            <a:ahLst/>
            <a:rect l="textAreaLeft" t="textAreaTop" r="textAreaRight" b="textAreaBottom"/>
            <a:pathLst>
              <a:path w="21600" h="218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gradFill rotWithShape="0">
            <a:gsLst>
              <a:gs pos="0">
                <a:srgbClr val="e6c111"/>
              </a:gs>
              <a:gs pos="100000">
                <a:srgbClr val="000000"/>
              </a:gs>
            </a:gsLst>
            <a:path path="circle">
              <a:fillToRect l="50000" t="50000" r="50000" b="50000"/>
            </a:path>
          </a:gradFill>
          <a:ln w="0">
            <a:solidFill>
              <a:srgbClr val="f2cb12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17" name=""/>
          <p:cNvSpPr/>
          <p:nvPr/>
        </p:nvSpPr>
        <p:spPr>
          <a:xfrm rot="2607600">
            <a:off x="6360480" y="1824480"/>
            <a:ext cx="774720" cy="403560"/>
          </a:xfrm>
          <a:custGeom>
            <a:avLst/>
            <a:gdLst>
              <a:gd name="textAreaLeft" fmla="*/ 143640 w 774720"/>
              <a:gd name="textAreaRight" fmla="*/ 653760 w 774720"/>
              <a:gd name="textAreaTop" fmla="*/ 120240 h 403560"/>
              <a:gd name="textAreaBottom" fmla="*/ 285480 h 403560"/>
            </a:gdLst>
            <a:ahLst/>
            <a:rect l="textAreaLeft" t="textAreaTop" r="textAreaRight" b="textAreaBottom"/>
            <a:pathLst>
              <a:path w="21600" h="218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gradFill rotWithShape="0">
            <a:gsLst>
              <a:gs pos="0">
                <a:srgbClr val="ff6d6d"/>
              </a:gs>
              <a:gs pos="100000">
                <a:srgbClr val="000000"/>
              </a:gs>
            </a:gsLst>
            <a:path path="circle">
              <a:fillToRect l="50000" t="50000" r="50000" b="50000"/>
            </a:path>
          </a:gradFill>
          <a:ln w="0">
            <a:solidFill>
              <a:srgbClr val="ff6d6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18" name=""/>
          <p:cNvSpPr/>
          <p:nvPr/>
        </p:nvSpPr>
        <p:spPr>
          <a:xfrm rot="5307600">
            <a:off x="4651920" y="2408760"/>
            <a:ext cx="774720" cy="403560"/>
          </a:xfrm>
          <a:custGeom>
            <a:avLst/>
            <a:gdLst>
              <a:gd name="textAreaLeft" fmla="*/ 143640 w 774720"/>
              <a:gd name="textAreaRight" fmla="*/ 653760 w 774720"/>
              <a:gd name="textAreaTop" fmla="*/ 120240 h 403560"/>
              <a:gd name="textAreaBottom" fmla="*/ 285480 h 403560"/>
            </a:gdLst>
            <a:ahLst/>
            <a:rect l="textAreaLeft" t="textAreaTop" r="textAreaRight" b="textAreaBottom"/>
            <a:pathLst>
              <a:path w="21600" h="218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gradFill rotWithShape="0">
            <a:gsLst>
              <a:gs pos="0">
                <a:srgbClr val="21b2a3"/>
              </a:gs>
              <a:gs pos="100000">
                <a:srgbClr val="000000"/>
              </a:gs>
            </a:gsLst>
            <a:path path="circle">
              <a:fillToRect l="50000" t="50000" r="50000" b="50000"/>
            </a:path>
          </a:gradFill>
          <a:ln w="0">
            <a:solidFill>
              <a:srgbClr val="21b2a3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4824000" y="3240000"/>
            <a:ext cx="609840" cy="609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0" name="" descr=""/>
          <p:cNvPicPr/>
          <p:nvPr/>
        </p:nvPicPr>
        <p:blipFill>
          <a:blip r:embed="rId2"/>
          <a:stretch/>
        </p:blipFill>
        <p:spPr>
          <a:xfrm>
            <a:off x="1520640" y="2376000"/>
            <a:ext cx="637200" cy="637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1" name="" descr=""/>
          <p:cNvPicPr/>
          <p:nvPr/>
        </p:nvPicPr>
        <p:blipFill>
          <a:blip r:embed="rId3"/>
          <a:stretch/>
        </p:blipFill>
        <p:spPr>
          <a:xfrm>
            <a:off x="7999560" y="2268000"/>
            <a:ext cx="717840" cy="717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188;p19"/>
          <p:cNvSpPr/>
          <p:nvPr/>
        </p:nvSpPr>
        <p:spPr>
          <a:xfrm>
            <a:off x="-4320" y="0"/>
            <a:ext cx="10071720" cy="566604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93" name="Google Shape;189;p19"/>
          <p:cNvSpPr/>
          <p:nvPr/>
        </p:nvSpPr>
        <p:spPr>
          <a:xfrm>
            <a:off x="722880" y="396000"/>
            <a:ext cx="8630640" cy="571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2.1 -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Divulga a sua estrutura organizacional?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94" name="Google Shape;190;p19" descr=""/>
          <p:cNvPicPr/>
          <p:nvPr/>
        </p:nvPicPr>
        <p:blipFill>
          <a:blip r:embed="rId1"/>
          <a:srcRect l="0" t="17211" r="0" b="0"/>
          <a:stretch/>
        </p:blipFill>
        <p:spPr>
          <a:xfrm>
            <a:off x="722880" y="972000"/>
            <a:ext cx="8630280" cy="4224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5" name="Google Shape;191;p19"/>
          <p:cNvSpPr/>
          <p:nvPr/>
        </p:nvSpPr>
        <p:spPr>
          <a:xfrm>
            <a:off x="7380000" y="5130720"/>
            <a:ext cx="1975320" cy="535320"/>
          </a:xfrm>
          <a:prstGeom prst="rect">
            <a:avLst/>
          </a:prstGeom>
          <a:solidFill>
            <a:srgbClr val="ffd428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NÃO ATENDE!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196;p20"/>
          <p:cNvSpPr/>
          <p:nvPr/>
        </p:nvSpPr>
        <p:spPr>
          <a:xfrm>
            <a:off x="-4320" y="0"/>
            <a:ext cx="10071720" cy="566604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297" name="Google Shape;197;p20"/>
          <p:cNvSpPr/>
          <p:nvPr/>
        </p:nvSpPr>
        <p:spPr>
          <a:xfrm>
            <a:off x="720000" y="4392000"/>
            <a:ext cx="1975320" cy="535320"/>
          </a:xfrm>
          <a:prstGeom prst="rect">
            <a:avLst/>
          </a:prstGeom>
          <a:solidFill>
            <a:srgbClr val="bbe33d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ATENDE!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98" name="Google Shape;198;p20" descr=""/>
          <p:cNvPicPr/>
          <p:nvPr/>
        </p:nvPicPr>
        <p:blipFill>
          <a:blip r:embed="rId1"/>
          <a:stretch/>
        </p:blipFill>
        <p:spPr>
          <a:xfrm>
            <a:off x="720000" y="1152360"/>
            <a:ext cx="8635320" cy="3132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9" name="Google Shape;199;p20" descr=""/>
          <p:cNvPicPr/>
          <p:nvPr/>
        </p:nvPicPr>
        <p:blipFill>
          <a:blip r:embed="rId2"/>
          <a:stretch/>
        </p:blipFill>
        <p:spPr>
          <a:xfrm>
            <a:off x="7020000" y="3353400"/>
            <a:ext cx="895320" cy="895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0" name="Google Shape;200;p20" descr=""/>
          <p:cNvPicPr/>
          <p:nvPr/>
        </p:nvPicPr>
        <p:blipFill>
          <a:blip r:embed="rId3"/>
          <a:stretch/>
        </p:blipFill>
        <p:spPr>
          <a:xfrm rot="5405400">
            <a:off x="2343960" y="2771280"/>
            <a:ext cx="715320" cy="715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205;p21"/>
          <p:cNvSpPr/>
          <p:nvPr/>
        </p:nvSpPr>
        <p:spPr>
          <a:xfrm>
            <a:off x="0" y="0"/>
            <a:ext cx="1006740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02" name="Google Shape;206;p21"/>
          <p:cNvSpPr/>
          <p:nvPr/>
        </p:nvSpPr>
        <p:spPr>
          <a:xfrm>
            <a:off x="728280" y="648000"/>
            <a:ext cx="8619480" cy="1424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3. Receita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- as informações exigidas (receita prevista e realizada) devem estar disponibilizadas em</a:t>
            </a: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</a:t>
            </a: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arquivo único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, para facilitar a visualização e a comparabilidade!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03" name="Google Shape;207;p21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4" name="Google Shape;208;p21" descr=""/>
          <p:cNvPicPr/>
          <p:nvPr/>
        </p:nvPicPr>
        <p:blipFill>
          <a:blip r:embed="rId2"/>
          <a:stretch/>
        </p:blipFill>
        <p:spPr>
          <a:xfrm>
            <a:off x="8366400" y="1661400"/>
            <a:ext cx="978480" cy="879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5" name="Google Shape;209;p21" descr=""/>
          <p:cNvPicPr/>
          <p:nvPr/>
        </p:nvPicPr>
        <p:blipFill>
          <a:blip r:embed="rId3"/>
          <a:srcRect l="63895" t="0" r="0" b="0"/>
          <a:stretch/>
        </p:blipFill>
        <p:spPr>
          <a:xfrm>
            <a:off x="1827000" y="2268000"/>
            <a:ext cx="6426720" cy="238248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214;p22"/>
          <p:cNvSpPr/>
          <p:nvPr/>
        </p:nvSpPr>
        <p:spPr>
          <a:xfrm>
            <a:off x="0" y="0"/>
            <a:ext cx="1006740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07" name="Google Shape;215;p22"/>
          <p:cNvSpPr/>
          <p:nvPr/>
        </p:nvSpPr>
        <p:spPr>
          <a:xfrm>
            <a:off x="728280" y="648000"/>
            <a:ext cx="8619480" cy="1424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4. Despesa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- as informações exigidas (empenho, liquidação e pagamento) devem estar disponibilizadas em arquivo único, para facilitar a visualização e a comparabilidade.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08" name="Google Shape;216;p22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9" name="Google Shape;218;p22" descr=""/>
          <p:cNvPicPr/>
          <p:nvPr/>
        </p:nvPicPr>
        <p:blipFill>
          <a:blip r:embed="rId2"/>
          <a:stretch/>
        </p:blipFill>
        <p:spPr>
          <a:xfrm>
            <a:off x="1347840" y="2248200"/>
            <a:ext cx="7385400" cy="225288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</p:pic>
      <p:pic>
        <p:nvPicPr>
          <p:cNvPr id="310" name="Google Shape;217;p22" descr=""/>
          <p:cNvPicPr/>
          <p:nvPr/>
        </p:nvPicPr>
        <p:blipFill>
          <a:blip r:embed="rId3"/>
          <a:stretch/>
        </p:blipFill>
        <p:spPr>
          <a:xfrm>
            <a:off x="8366400" y="1625400"/>
            <a:ext cx="978480" cy="879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223;p23"/>
          <p:cNvSpPr/>
          <p:nvPr/>
        </p:nvSpPr>
        <p:spPr>
          <a:xfrm>
            <a:off x="0" y="0"/>
            <a:ext cx="1007640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12" name="Google Shape;224;p23"/>
          <p:cNvSpPr/>
          <p:nvPr/>
        </p:nvSpPr>
        <p:spPr>
          <a:xfrm>
            <a:off x="720000" y="936000"/>
            <a:ext cx="8619480" cy="2689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Itens 5.1 e 5.2 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- transferências voluntárias que</a:t>
            </a:r>
            <a:r>
              <a:rPr b="0" lang="pt-BR" sz="1800" strike="noStrike" u="sng">
                <a:solidFill>
                  <a:srgbClr val="3465a4"/>
                </a:solidFill>
                <a:uFillTx/>
                <a:latin typeface="Arial"/>
                <a:ea typeface="Arial"/>
              </a:rPr>
              <a:t> envolvam recursos financeiros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Item 5.3 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- acordos firmados que </a:t>
            </a:r>
            <a:r>
              <a:rPr b="0" lang="pt-BR" sz="1800" strike="noStrike" u="sng">
                <a:solidFill>
                  <a:srgbClr val="ff0000"/>
                </a:solidFill>
                <a:uFillTx/>
                <a:latin typeface="Arial"/>
                <a:ea typeface="Arial"/>
              </a:rPr>
              <a:t>não envolvam transferência de recursos financeiros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e8a202"/>
                </a:solidFill>
                <a:uFillTx/>
                <a:latin typeface="Arial"/>
                <a:ea typeface="Arial"/>
              </a:rPr>
              <a:t>Dica: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Caso o ente não tenha recebido ou realizado transferências voluntárias, pode ser feito um registro único (declaração), mas com as </a:t>
            </a: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informações divididas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13" name="Google Shape;225;p23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4" name="Google Shape;226;p23"/>
          <p:cNvSpPr/>
          <p:nvPr/>
        </p:nvSpPr>
        <p:spPr>
          <a:xfrm>
            <a:off x="720360" y="3774240"/>
            <a:ext cx="8635680" cy="715320"/>
          </a:xfrm>
          <a:prstGeom prst="rect">
            <a:avLst/>
          </a:prstGeom>
          <a:solidFill>
            <a:srgbClr val="ffd428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15" name="Google Shape;227;p23"/>
          <p:cNvSpPr/>
          <p:nvPr/>
        </p:nvSpPr>
        <p:spPr>
          <a:xfrm>
            <a:off x="720360" y="3901680"/>
            <a:ext cx="8635320" cy="39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21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ATENÇÃO: este item avalia apenas transferências </a:t>
            </a:r>
            <a:r>
              <a:rPr b="1" lang="pt-BR" sz="2100" strike="noStrike" u="none">
                <a:solidFill>
                  <a:srgbClr val="ff0000"/>
                </a:solidFill>
                <a:uFillTx/>
                <a:latin typeface="Arial"/>
                <a:ea typeface="Arial"/>
              </a:rPr>
              <a:t>VOLUNTÁRIAS</a:t>
            </a:r>
            <a:r>
              <a:rPr b="1" lang="pt-BR" sz="21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!</a:t>
            </a:r>
            <a:endParaRPr b="0" lang="pt-BR" sz="2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1" dur="indefinite" restart="never" nodeType="tmRoot">
          <p:childTnLst>
            <p:seq>
              <p:cTn id="82" dur="indefinite" nodeType="mainSeq"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232;p24"/>
          <p:cNvSpPr/>
          <p:nvPr/>
        </p:nvSpPr>
        <p:spPr>
          <a:xfrm>
            <a:off x="0" y="0"/>
            <a:ext cx="1006740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17" name="Google Shape;233;p24"/>
          <p:cNvSpPr/>
          <p:nvPr/>
        </p:nvSpPr>
        <p:spPr>
          <a:xfrm>
            <a:off x="1980000" y="3060000"/>
            <a:ext cx="5935320" cy="715320"/>
          </a:xfrm>
          <a:prstGeom prst="rect">
            <a:avLst/>
          </a:prstGeom>
          <a:solidFill>
            <a:srgbClr val="ffd428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18" name="Google Shape;234;p24"/>
          <p:cNvSpPr/>
          <p:nvPr/>
        </p:nvSpPr>
        <p:spPr>
          <a:xfrm>
            <a:off x="720000" y="1080000"/>
            <a:ext cx="8619480" cy="1795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Item 6.1 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- Divulga a </a:t>
            </a: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relação nominal</a:t>
            </a: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dos servidores/autoridades/membros, seus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cargos/funções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, as </a:t>
            </a:r>
            <a:r>
              <a:rPr b="1" lang="pt-BR" sz="1800" strike="noStrike" u="none">
                <a:solidFill>
                  <a:srgbClr val="ff0000"/>
                </a:solidFill>
                <a:uFillTx/>
                <a:latin typeface="Arial"/>
                <a:ea typeface="Arial"/>
              </a:rPr>
              <a:t>respectivas lotações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, as suas </a:t>
            </a: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datas de admissão/exoneração/inativação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e a </a:t>
            </a:r>
            <a:r>
              <a:rPr b="1" lang="pt-BR" sz="1800" strike="noStrike" u="none">
                <a:solidFill>
                  <a:srgbClr val="ff0000"/>
                </a:solidFill>
                <a:uFillTx/>
                <a:latin typeface="Arial"/>
                <a:ea typeface="Arial"/>
              </a:rPr>
              <a:t>carga horária semanal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do cargo/função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ocupada/desempenhada?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19" name="Google Shape;235;p24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0" name="Google Shape;236;p24"/>
          <p:cNvSpPr/>
          <p:nvPr/>
        </p:nvSpPr>
        <p:spPr>
          <a:xfrm>
            <a:off x="1980000" y="3217680"/>
            <a:ext cx="5905080" cy="39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5 condições para ATENDER ao critério 6.1!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9" dur="indefinite" restart="never" nodeType="tmRoot">
          <p:childTnLst>
            <p:seq>
              <p:cTn id="90" dur="indefinite" nodeType="mainSeq">
                <p:childTnLst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241;p25"/>
          <p:cNvSpPr/>
          <p:nvPr/>
        </p:nvSpPr>
        <p:spPr>
          <a:xfrm>
            <a:off x="3600" y="0"/>
            <a:ext cx="1007172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22" name="Google Shape;242;p25"/>
          <p:cNvSpPr/>
          <p:nvPr/>
        </p:nvSpPr>
        <p:spPr>
          <a:xfrm>
            <a:off x="728280" y="612000"/>
            <a:ext cx="8619480" cy="931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Item 6.2 -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Identifica a remuneração nominal de cada servidor/autoridade/Membro e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a tabela com o padrão remuneratório dos cargos e funções?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23" name="Google Shape;243;p25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4" name="Google Shape;244;p25"/>
          <p:cNvSpPr/>
          <p:nvPr/>
        </p:nvSpPr>
        <p:spPr>
          <a:xfrm>
            <a:off x="1710720" y="1800000"/>
            <a:ext cx="6655320" cy="1615320"/>
          </a:xfrm>
          <a:prstGeom prst="rect">
            <a:avLst/>
          </a:prstGeom>
          <a:solidFill>
            <a:srgbClr val="ffd428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25" name="Google Shape;245;p25"/>
          <p:cNvSpPr/>
          <p:nvPr/>
        </p:nvSpPr>
        <p:spPr>
          <a:xfrm>
            <a:off x="1710720" y="1692000"/>
            <a:ext cx="6654960" cy="165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0" lang="pt-BR" sz="26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Nas informações da transparência, devem constar os </a:t>
            </a:r>
            <a:r>
              <a:rPr b="1" lang="pt-BR" sz="26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honorários de sucumbência</a:t>
            </a:r>
            <a:r>
              <a:rPr b="0" lang="pt-BR" sz="26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 ou apenas a remuneração?</a:t>
            </a:r>
            <a:endParaRPr b="0" lang="pt-BR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6" name="Google Shape;246;p25"/>
          <p:cNvSpPr/>
          <p:nvPr/>
        </p:nvSpPr>
        <p:spPr>
          <a:xfrm>
            <a:off x="360" y="3632760"/>
            <a:ext cx="10075320" cy="93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0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Não estamos perguntando </a:t>
            </a:r>
            <a:r>
              <a:rPr b="1" lang="pt-BR" sz="2000" strike="noStrike" u="none">
                <a:solidFill>
                  <a:srgbClr val="ffd428"/>
                </a:solidFill>
                <a:uFillTx/>
                <a:latin typeface="Arial"/>
                <a:ea typeface="Arial"/>
              </a:rPr>
              <a:t>QUAL É O CONTEÚDO</a:t>
            </a:r>
            <a:r>
              <a:rPr b="1" lang="pt-BR" sz="20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 da folha de pagamento.</a:t>
            </a:r>
            <a:endParaRPr b="0" lang="pt-B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pt-BR" sz="16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Queremos saber </a:t>
            </a:r>
            <a:r>
              <a:rPr b="1" lang="pt-BR" sz="1600" strike="noStrike" u="none">
                <a:solidFill>
                  <a:srgbClr val="ffd428"/>
                </a:solidFill>
                <a:uFillTx/>
                <a:latin typeface="Arial"/>
                <a:ea typeface="Arial"/>
              </a:rPr>
              <a:t>SE EXISTE A REMUNERAÇÃO NOMINAL</a:t>
            </a:r>
            <a:r>
              <a:rPr b="1" lang="pt-BR" sz="16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 de cada servidor do ente público.</a:t>
            </a:r>
            <a:endParaRPr b="0" lang="pt-BR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241;p 1"/>
          <p:cNvSpPr/>
          <p:nvPr/>
        </p:nvSpPr>
        <p:spPr>
          <a:xfrm>
            <a:off x="3600" y="0"/>
            <a:ext cx="1007172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28" name="Google Shape;242;p 1"/>
          <p:cNvSpPr/>
          <p:nvPr/>
        </p:nvSpPr>
        <p:spPr>
          <a:xfrm>
            <a:off x="728280" y="612000"/>
            <a:ext cx="8619480" cy="931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Item 6.2 -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Identifica a remuneração nominal de cada servidor/autoridade/Membro e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a tabela com o padrão remuneratório dos cargos e funções?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29" name="Google Shape;243;p 1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0" name="Google Shape;244;p 1"/>
          <p:cNvSpPr/>
          <p:nvPr/>
        </p:nvSpPr>
        <p:spPr>
          <a:xfrm>
            <a:off x="1710720" y="1800000"/>
            <a:ext cx="6655320" cy="1615320"/>
          </a:xfrm>
          <a:prstGeom prst="rect">
            <a:avLst/>
          </a:prstGeom>
          <a:solidFill>
            <a:srgbClr val="ffd428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31" name="Google Shape;245;p 1"/>
          <p:cNvSpPr/>
          <p:nvPr/>
        </p:nvSpPr>
        <p:spPr>
          <a:xfrm>
            <a:off x="1710720" y="1692000"/>
            <a:ext cx="6654960" cy="165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0" lang="pt-BR" sz="26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Deve ser disponibilizada a tabela remuneratória utilizada em cada exercício financeiro!</a:t>
            </a:r>
            <a:endParaRPr b="0" lang="pt-BR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251;p26"/>
          <p:cNvSpPr/>
          <p:nvPr/>
        </p:nvSpPr>
        <p:spPr>
          <a:xfrm>
            <a:off x="0" y="0"/>
            <a:ext cx="1006740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33" name="Google Shape;252;p26"/>
          <p:cNvSpPr/>
          <p:nvPr/>
        </p:nvSpPr>
        <p:spPr>
          <a:xfrm>
            <a:off x="728280" y="1080000"/>
            <a:ext cx="8619480" cy="1435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Item 7.1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- Divulga o </a:t>
            </a: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nome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e o </a:t>
            </a: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cargo/função</a:t>
            </a:r>
            <a:r>
              <a:rPr b="0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 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do beneficiário, além do </a:t>
            </a: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valor total recebido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, </a:t>
            </a: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número de diárias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usufruídas por afastamento, </a:t>
            </a: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período de afastamento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, </a:t>
            </a:r>
            <a:r>
              <a:rPr b="1" lang="pt-BR" sz="1800" strike="noStrike" u="none">
                <a:solidFill>
                  <a:srgbClr val="ff0000"/>
                </a:solidFill>
                <a:uFillTx/>
                <a:latin typeface="Arial"/>
                <a:ea typeface="Arial"/>
              </a:rPr>
              <a:t>motivo do afastamento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e </a:t>
            </a: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local de destino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?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34" name="Google Shape;253;p26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258;p27"/>
          <p:cNvSpPr/>
          <p:nvPr/>
        </p:nvSpPr>
        <p:spPr>
          <a:xfrm>
            <a:off x="0" y="0"/>
            <a:ext cx="1006740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36" name="Google Shape;259;p27"/>
          <p:cNvSpPr/>
          <p:nvPr/>
        </p:nvSpPr>
        <p:spPr>
          <a:xfrm>
            <a:off x="728280" y="324000"/>
            <a:ext cx="8619480" cy="1782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A metodologia do levantamento do Programa Nacional de Transparência Pública </a:t>
            </a:r>
            <a:r>
              <a:rPr b="1" lang="pt-BR" sz="1800" strike="noStrike" u="sng">
                <a:solidFill>
                  <a:srgbClr val="ff0000"/>
                </a:solidFill>
                <a:uFillTx/>
                <a:latin typeface="Arial"/>
                <a:ea typeface="Arial"/>
              </a:rPr>
              <a:t>não contempla a possibilidade de atendimentos parciais de critérios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: será considerado atendido o critério quando todas as informações por ele exigidas se encontrarem no portal.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37" name="Google Shape;260;p27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8" name="Google Shape;261;p27" descr=""/>
          <p:cNvPicPr/>
          <p:nvPr/>
        </p:nvPicPr>
        <p:blipFill>
          <a:blip r:embed="rId2"/>
          <a:stretch/>
        </p:blipFill>
        <p:spPr>
          <a:xfrm>
            <a:off x="2769120" y="2199240"/>
            <a:ext cx="4537800" cy="2550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7" dur="indefinite" restart="never" nodeType="tmRoot">
          <p:childTnLst>
            <p:seq>
              <p:cTn id="98" dur="indefinite" nodeType="mainSeq">
                <p:childTnLst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59;p16"/>
          <p:cNvSpPr/>
          <p:nvPr/>
        </p:nvSpPr>
        <p:spPr>
          <a:xfrm>
            <a:off x="0" y="4806000"/>
            <a:ext cx="10073520" cy="87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2a6099"/>
              </a:gs>
            </a:gsLst>
            <a:lin ang="132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123" name="Google Shape;160;p16" descr=""/>
          <p:cNvPicPr/>
          <p:nvPr/>
        </p:nvPicPr>
        <p:blipFill>
          <a:blip r:embed="rId1"/>
          <a:stretch/>
        </p:blipFill>
        <p:spPr>
          <a:xfrm>
            <a:off x="8655120" y="360"/>
            <a:ext cx="1418760" cy="47340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24" name="Google Shape;161;p16"/>
          <p:cNvCxnSpPr/>
          <p:nvPr/>
        </p:nvCxnSpPr>
        <p:spPr>
          <a:xfrm flipH="1">
            <a:off x="372960" y="5030640"/>
            <a:ext cx="10440" cy="426960"/>
          </a:xfrm>
          <a:prstGeom prst="straightConnector1">
            <a:avLst/>
          </a:prstGeom>
          <a:ln w="19080">
            <a:solidFill>
              <a:srgbClr val="f2cd0d"/>
            </a:solidFill>
            <a:round/>
          </a:ln>
        </p:spPr>
      </p:cxnSp>
      <p:pic>
        <p:nvPicPr>
          <p:cNvPr id="125" name="Google Shape;162;p16" descr=""/>
          <p:cNvPicPr/>
          <p:nvPr/>
        </p:nvPicPr>
        <p:blipFill>
          <a:blip r:embed="rId2"/>
          <a:srcRect l="0" t="0" r="0" b="16"/>
          <a:stretch/>
        </p:blipFill>
        <p:spPr>
          <a:xfrm>
            <a:off x="12600" y="12960"/>
            <a:ext cx="8028000" cy="4762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6" name="Google Shape;163;p16"/>
          <p:cNvSpPr/>
          <p:nvPr/>
        </p:nvSpPr>
        <p:spPr>
          <a:xfrm>
            <a:off x="8076600" y="375840"/>
            <a:ext cx="1999440" cy="42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1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Avaliação interna</a:t>
            </a:r>
            <a:endParaRPr b="0" lang="pt-BR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7" name="Google Shape;164;p16"/>
          <p:cNvSpPr/>
          <p:nvPr/>
        </p:nvSpPr>
        <p:spPr>
          <a:xfrm>
            <a:off x="8076600" y="1060200"/>
            <a:ext cx="1829520" cy="68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1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Avaliação pelo TCE</a:t>
            </a:r>
            <a:endParaRPr b="0" lang="pt-BR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8" name="Google Shape;165;p16"/>
          <p:cNvSpPr/>
          <p:nvPr/>
        </p:nvSpPr>
        <p:spPr>
          <a:xfrm>
            <a:off x="8076600" y="2284200"/>
            <a:ext cx="1793520" cy="66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1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Garantia de qualidade pela Atricon</a:t>
            </a:r>
            <a:endParaRPr b="0" lang="pt-BR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Google Shape;166;p16"/>
          <p:cNvSpPr/>
          <p:nvPr/>
        </p:nvSpPr>
        <p:spPr>
          <a:xfrm>
            <a:off x="8076960" y="3975840"/>
            <a:ext cx="1458360" cy="42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1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Resultados</a:t>
            </a:r>
            <a:endParaRPr b="0" lang="pt-BR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0" name="Google Shape;167;p16"/>
          <p:cNvSpPr/>
          <p:nvPr/>
        </p:nvSpPr>
        <p:spPr>
          <a:xfrm>
            <a:off x="8076960" y="4371840"/>
            <a:ext cx="1458360" cy="42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1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Certificados</a:t>
            </a:r>
            <a:endParaRPr b="0" lang="pt-BR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Google Shape;168;p16"/>
          <p:cNvSpPr/>
          <p:nvPr/>
        </p:nvSpPr>
        <p:spPr>
          <a:xfrm>
            <a:off x="376560" y="5040000"/>
            <a:ext cx="244152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CRONOGRAMA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266;p28"/>
          <p:cNvSpPr/>
          <p:nvPr/>
        </p:nvSpPr>
        <p:spPr>
          <a:xfrm>
            <a:off x="0" y="0"/>
            <a:ext cx="1006740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40" name="Google Shape;267;p28"/>
          <p:cNvSpPr/>
          <p:nvPr/>
        </p:nvSpPr>
        <p:spPr>
          <a:xfrm>
            <a:off x="728280" y="1080000"/>
            <a:ext cx="8619480" cy="2688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Item 7.2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- Divulga tabela ou relação que explicite os valores das diárias dentro do Estado, fora do Estado e fora do país, conforme legislação local?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1417"/>
              </a:spcBef>
              <a:tabLst>
                <a:tab algn="l" pos="0"/>
              </a:tabLst>
            </a:pPr>
            <a:r>
              <a:rPr b="1" lang="pt-BR" sz="2000" strike="noStrike" u="none">
                <a:solidFill>
                  <a:srgbClr val="ff0000"/>
                </a:solidFill>
                <a:uFillTx/>
                <a:latin typeface="Arial"/>
                <a:ea typeface="Arial"/>
              </a:rPr>
              <a:t>Atualidade – 1 ano.</a:t>
            </a:r>
            <a:endParaRPr b="0" lang="pt-B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417"/>
              </a:spcBef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Caso o ente não tenha previsão de pagamento de </a:t>
            </a: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diárias para viagens ao exterior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, essa informação deve  estar registrada de</a:t>
            </a:r>
            <a:r>
              <a:rPr b="0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 </a:t>
            </a:r>
            <a:r>
              <a:rPr b="1" lang="pt-BR" sz="1800" strike="noStrike" u="sng">
                <a:solidFill>
                  <a:srgbClr val="3465a4"/>
                </a:solidFill>
                <a:uFillTx/>
                <a:latin typeface="Arial"/>
                <a:ea typeface="Arial"/>
              </a:rPr>
              <a:t>forma explícita</a:t>
            </a:r>
            <a:r>
              <a:rPr b="0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 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no Portal!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41" name="Google Shape;268;p28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273;p29"/>
          <p:cNvSpPr/>
          <p:nvPr/>
        </p:nvSpPr>
        <p:spPr>
          <a:xfrm>
            <a:off x="0" y="0"/>
            <a:ext cx="1007568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43" name="Google Shape;274;p29"/>
          <p:cNvSpPr/>
          <p:nvPr/>
        </p:nvSpPr>
        <p:spPr>
          <a:xfrm>
            <a:off x="728280" y="1080000"/>
            <a:ext cx="8619480" cy="13485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Item 8.1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- Divulga a </a:t>
            </a: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relação das licitações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em </a:t>
            </a: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ordem sequencial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, informando o número e modalidade licitatória, o objeto, valor estimado/homologado e a situação?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44" name="Google Shape;275;p29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280;p30"/>
          <p:cNvSpPr/>
          <p:nvPr/>
        </p:nvSpPr>
        <p:spPr>
          <a:xfrm>
            <a:off x="2520" y="0"/>
            <a:ext cx="1007172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46" name="Google Shape;281;p30"/>
          <p:cNvSpPr/>
          <p:nvPr/>
        </p:nvSpPr>
        <p:spPr>
          <a:xfrm>
            <a:off x="728280" y="540000"/>
            <a:ext cx="8619480" cy="4163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5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Deve ser publicada listagem das licitações em andamento e encerradas no exercício, </a:t>
            </a:r>
            <a:r>
              <a:rPr b="1" lang="pt-BR" sz="1500" strike="noStrike" u="none">
                <a:solidFill>
                  <a:srgbClr val="ff0000"/>
                </a:solidFill>
                <a:uFillTx/>
                <a:latin typeface="Arial"/>
                <a:ea typeface="Arial"/>
              </a:rPr>
              <a:t>obedecendo uma ordem numérica sequencial</a:t>
            </a:r>
            <a:r>
              <a:rPr b="0" lang="pt-BR" sz="15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, com a indicação, no mínimo:</a:t>
            </a:r>
            <a:endParaRPr b="0" lang="pt-B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5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- número e modalidade licitatória</a:t>
            </a:r>
            <a:endParaRPr b="0" lang="pt-B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5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- descrição do objeto licitado</a:t>
            </a:r>
            <a:endParaRPr b="0" lang="pt-B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5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- a data da sessão de abertura</a:t>
            </a:r>
            <a:endParaRPr b="0" lang="pt-B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5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- o valor estimado ou homologado</a:t>
            </a:r>
            <a:endParaRPr b="0" lang="pt-B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5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- a situação do certame (aberto, em andamento, encerrado, homologado, revogada, fracassada, deserta, suspensa, reaberta, retificada etc)</a:t>
            </a:r>
            <a:endParaRPr b="0" lang="pt-B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5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Os processos de dispensas (exceção das compras diretas de pequeno valor) e inexigibilidades devem constar desta relação também. </a:t>
            </a:r>
            <a:endParaRPr b="0" lang="pt-B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5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Caso não tenham sido realizadas licitações, essa informação deve constar expressamente no portal!</a:t>
            </a:r>
            <a:endParaRPr b="0" lang="pt-BR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47" name="Google Shape;282;p30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290;p31"/>
          <p:cNvSpPr/>
          <p:nvPr/>
        </p:nvSpPr>
        <p:spPr>
          <a:xfrm>
            <a:off x="2520" y="0"/>
            <a:ext cx="10071720" cy="566604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349" name="" descr=""/>
          <p:cNvPicPr/>
          <p:nvPr/>
        </p:nvPicPr>
        <p:blipFill>
          <a:blip r:embed="rId1"/>
          <a:srcRect l="0" t="0" r="0" b="7856"/>
          <a:stretch/>
        </p:blipFill>
        <p:spPr>
          <a:xfrm>
            <a:off x="1077120" y="-5040"/>
            <a:ext cx="7923960" cy="567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0" name="Google Shape;292;p31"/>
          <p:cNvSpPr/>
          <p:nvPr/>
        </p:nvSpPr>
        <p:spPr>
          <a:xfrm>
            <a:off x="1296000" y="216000"/>
            <a:ext cx="609480" cy="545220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299;p32"/>
          <p:cNvSpPr/>
          <p:nvPr/>
        </p:nvSpPr>
        <p:spPr>
          <a:xfrm>
            <a:off x="2520" y="0"/>
            <a:ext cx="1007172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52" name="Google Shape;300;p32"/>
          <p:cNvSpPr/>
          <p:nvPr/>
        </p:nvSpPr>
        <p:spPr>
          <a:xfrm>
            <a:off x="720000" y="684000"/>
            <a:ext cx="8619480" cy="3805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5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Item 8.6</a:t>
            </a:r>
            <a:r>
              <a:rPr b="0" lang="pt-BR" sz="15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- Divulga o </a:t>
            </a:r>
            <a:r>
              <a:rPr b="1" lang="pt-BR" sz="15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plano de contratações anual</a:t>
            </a:r>
            <a:r>
              <a:rPr b="0" lang="pt-BR" sz="15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(art. 12, VII, da Lei n. 14.133)?</a:t>
            </a:r>
            <a:endParaRPr b="0" lang="pt-B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endParaRPr b="0" lang="pt-B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5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Na seção relativa às licitações e/ou contratos, deve ser possível consultar os planos de contratações anuais, segundo o qual “a partir de documentos de formalização de demandas, os órgãos responsáveis pelo planejamento de cada ente federativo poderão, na forma de  regulamento, elaborar plano de contratações anual, com o </a:t>
            </a:r>
            <a:r>
              <a:rPr b="0" lang="pt-BR" sz="15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objetivo de racionalizar as contratações dos órgãos e Poderes ou órgãos sob sua competência, garantir o alinhamento com o seu planejamento estratégico e subsidiar a elaboração das respectivas leis orçamentárias</a:t>
            </a:r>
            <a:r>
              <a:rPr b="0" lang="pt-BR" sz="15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”.</a:t>
            </a:r>
            <a:endParaRPr b="0" lang="pt-B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50000"/>
              </a:lnSpc>
              <a:tabLst>
                <a:tab algn="l" pos="0"/>
              </a:tabLst>
            </a:pPr>
            <a:r>
              <a:rPr b="1" lang="pt-BR" sz="15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Atualidade: 1 ano!</a:t>
            </a:r>
            <a:endParaRPr b="0" lang="pt-B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500" strike="noStrike" u="none">
                <a:solidFill>
                  <a:srgbClr val="000000"/>
                </a:solidFill>
                <a:highlight>
                  <a:srgbClr val="ffde59"/>
                </a:highlight>
                <a:uFillTx/>
                <a:latin typeface="Arial"/>
                <a:ea typeface="Arial"/>
              </a:rPr>
              <a:t>ATENÇÃO:</a:t>
            </a:r>
            <a:r>
              <a:rPr b="0" lang="pt-BR" sz="1500" strike="noStrike" u="none">
                <a:solidFill>
                  <a:srgbClr val="000000"/>
                </a:solidFill>
                <a:highlight>
                  <a:srgbClr val="ffde59"/>
                </a:highlight>
                <a:uFillTx/>
                <a:latin typeface="Arial"/>
                <a:ea typeface="Arial"/>
              </a:rPr>
              <a:t> </a:t>
            </a:r>
            <a:r>
              <a:rPr b="0" lang="pt-BR" sz="1500" strike="noStrike" u="sng">
                <a:solidFill>
                  <a:srgbClr val="000000"/>
                </a:solidFill>
                <a:highlight>
                  <a:srgbClr val="ffde59"/>
                </a:highlight>
                <a:uFillTx/>
                <a:latin typeface="Arial"/>
                <a:ea typeface="Arial"/>
              </a:rPr>
              <a:t>Não serão aceitas declarações</a:t>
            </a:r>
            <a:r>
              <a:rPr b="0" lang="pt-BR" sz="1500" strike="noStrike" u="none">
                <a:solidFill>
                  <a:srgbClr val="000000"/>
                </a:solidFill>
                <a:highlight>
                  <a:srgbClr val="ffde59"/>
                </a:highlight>
                <a:uFillTx/>
                <a:latin typeface="Arial"/>
                <a:ea typeface="Arial"/>
              </a:rPr>
              <a:t>! A divulgação do plano anual de contratações deve estar disponível para pontuar no critério.</a:t>
            </a:r>
            <a:endParaRPr b="0" lang="pt-BR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53" name="Google Shape;301;p32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06;p33"/>
          <p:cNvSpPr/>
          <p:nvPr/>
        </p:nvSpPr>
        <p:spPr>
          <a:xfrm>
            <a:off x="2520" y="0"/>
            <a:ext cx="1007172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355" name="Google Shape;307;p33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6" name="Google Shape;308;p33"/>
          <p:cNvSpPr/>
          <p:nvPr/>
        </p:nvSpPr>
        <p:spPr>
          <a:xfrm>
            <a:off x="720000" y="1080000"/>
            <a:ext cx="8619480" cy="2687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Item 9.1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- Divulga a </a:t>
            </a: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relação dos contratos celebrados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em </a:t>
            </a:r>
            <a:r>
              <a:rPr b="1" lang="pt-BR" sz="1800" strike="noStrike" u="none">
                <a:solidFill>
                  <a:srgbClr val="ff0000"/>
                </a:solidFill>
                <a:uFillTx/>
                <a:latin typeface="Arial"/>
                <a:ea typeface="Arial"/>
              </a:rPr>
              <a:t>ordem sequencial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, </a:t>
            </a: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com o seu respectivo resumo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, contendo, no mínimo, indicação do contratado(a), do  valor, do objeto e da vigência, bem como dos aditivos deles decorrentes?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Caso não tenham sido celebrados contratos, essa informação deve constar expressamente no portal!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13;p34"/>
          <p:cNvSpPr/>
          <p:nvPr/>
        </p:nvSpPr>
        <p:spPr>
          <a:xfrm>
            <a:off x="2520" y="0"/>
            <a:ext cx="10071720" cy="566604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358" name="" descr=""/>
          <p:cNvPicPr/>
          <p:nvPr/>
        </p:nvPicPr>
        <p:blipFill>
          <a:blip r:embed="rId1"/>
          <a:stretch/>
        </p:blipFill>
        <p:spPr>
          <a:xfrm>
            <a:off x="688320" y="-5040"/>
            <a:ext cx="8699040" cy="566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9" name="Google Shape;315;p34"/>
          <p:cNvSpPr/>
          <p:nvPr/>
        </p:nvSpPr>
        <p:spPr>
          <a:xfrm>
            <a:off x="1225080" y="228960"/>
            <a:ext cx="714240" cy="5433840"/>
          </a:xfrm>
          <a:prstGeom prst="rect">
            <a:avLst/>
          </a:prstGeom>
          <a:noFill/>
          <a:ln w="29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20;p35"/>
          <p:cNvSpPr/>
          <p:nvPr/>
        </p:nvSpPr>
        <p:spPr>
          <a:xfrm>
            <a:off x="2520" y="0"/>
            <a:ext cx="1007172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361" name="Google Shape;321;p35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2" name="Google Shape;322;p35"/>
          <p:cNvSpPr/>
          <p:nvPr/>
        </p:nvSpPr>
        <p:spPr>
          <a:xfrm>
            <a:off x="720000" y="720000"/>
            <a:ext cx="8619480" cy="3769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Item 9.4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- Divulga a </a:t>
            </a: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ordem cronológica de seus pagamentos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, bem como as justificativas que fundamentaram a eventual alteração dessa ordem?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Em seção específica no portal, devem ser listados os créditos com a respectiva ordem cronológica de pagamentos. É importante que existam informações mínimas sobre  o crédito (por exemplo: data de vencimento, data de pagamento, credor, valor e identificação da origem do crédito).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highlight>
                  <a:srgbClr val="ffde59"/>
                </a:highlight>
                <a:uFillTx/>
                <a:latin typeface="Arial"/>
                <a:ea typeface="Arial"/>
              </a:rPr>
              <a:t>Intenção:</a:t>
            </a:r>
            <a:r>
              <a:rPr b="0" lang="pt-BR" sz="1800" strike="noStrike" u="none">
                <a:solidFill>
                  <a:srgbClr val="000000"/>
                </a:solidFill>
                <a:highlight>
                  <a:srgbClr val="ffde59"/>
                </a:highlight>
                <a:uFillTx/>
                <a:latin typeface="Arial"/>
                <a:ea typeface="Arial"/>
              </a:rPr>
              <a:t> Aplicar os princípios da Isonomia, da Impessoalidade e da Moralidade.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27;p36"/>
          <p:cNvSpPr/>
          <p:nvPr/>
        </p:nvSpPr>
        <p:spPr>
          <a:xfrm>
            <a:off x="2520" y="0"/>
            <a:ext cx="1007172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364" name="Google Shape;328;p36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5" name="Google Shape;329;p36"/>
          <p:cNvSpPr/>
          <p:nvPr/>
        </p:nvSpPr>
        <p:spPr>
          <a:xfrm>
            <a:off x="720000" y="720000"/>
            <a:ext cx="8619480" cy="3589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5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Item 10.4</a:t>
            </a:r>
            <a:r>
              <a:rPr b="0" lang="pt-BR" sz="15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- Divulga relação das </a:t>
            </a:r>
            <a:r>
              <a:rPr b="1" lang="pt-BR" sz="15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obras paralisadas</a:t>
            </a:r>
            <a:r>
              <a:rPr b="0" lang="pt-BR" sz="15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contendo o </a:t>
            </a:r>
            <a:r>
              <a:rPr b="0" lang="pt-BR" sz="15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motivo</a:t>
            </a:r>
            <a:r>
              <a:rPr b="0" lang="pt-BR" sz="15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, o </a:t>
            </a:r>
            <a:r>
              <a:rPr b="0" lang="pt-BR" sz="15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responsável</a:t>
            </a:r>
            <a:r>
              <a:rPr b="0" lang="pt-BR" sz="15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pela inexecução temporária do objeto do contrato e a </a:t>
            </a:r>
            <a:r>
              <a:rPr b="0" lang="pt-BR" sz="15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data prevista para o  reinício</a:t>
            </a:r>
            <a:r>
              <a:rPr b="0" lang="pt-BR" sz="15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da sua execução?</a:t>
            </a:r>
            <a:endParaRPr b="0" lang="pt-B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endParaRPr b="0" lang="pt-B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5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Na </a:t>
            </a:r>
            <a:r>
              <a:rPr b="0" lang="pt-BR" sz="1500" strike="noStrike" u="sng">
                <a:solidFill>
                  <a:srgbClr val="3465a4"/>
                </a:solidFill>
                <a:uFillTx/>
                <a:latin typeface="Arial"/>
                <a:ea typeface="Arial"/>
              </a:rPr>
              <a:t>mesma seção específica sobre obras</a:t>
            </a:r>
            <a:r>
              <a:rPr b="0" lang="pt-BR" sz="15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no portal, deve ser divulgada uma relação das obras paralisadas, contendo o motivo e o responsável pela inexecução temporária do objeto do contrato, além da data prevista para o reinício da sua execução. É necessário que a eventual inexistência de obras seja assim identificada no site. Da mesma forma, em não havendo obras paralisadas, esse dado deve ser igualmente identificado.</a:t>
            </a:r>
            <a:endParaRPr b="0" lang="pt-B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endParaRPr b="0" lang="pt-B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500" strike="noStrike" u="none">
                <a:solidFill>
                  <a:srgbClr val="000000"/>
                </a:solidFill>
                <a:highlight>
                  <a:srgbClr val="ffde59"/>
                </a:highlight>
                <a:uFillTx/>
                <a:latin typeface="Arial"/>
                <a:ea typeface="Arial"/>
              </a:rPr>
              <a:t>Orientação:</a:t>
            </a:r>
            <a:r>
              <a:rPr b="0" lang="pt-BR" sz="1500" strike="noStrike" u="none">
                <a:solidFill>
                  <a:srgbClr val="000000"/>
                </a:solidFill>
                <a:highlight>
                  <a:srgbClr val="ffde59"/>
                </a:highlight>
                <a:uFillTx/>
                <a:latin typeface="Arial"/>
                <a:ea typeface="Arial"/>
              </a:rPr>
              <a:t> Criar seção especifica para OBRAS ATIVAS E OBRAS PARALISADAS.</a:t>
            </a:r>
            <a:endParaRPr b="0" lang="pt-BR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34;p37"/>
          <p:cNvSpPr/>
          <p:nvPr/>
        </p:nvSpPr>
        <p:spPr>
          <a:xfrm>
            <a:off x="2520" y="0"/>
            <a:ext cx="1007172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67" name="Google Shape;335;p37"/>
          <p:cNvSpPr/>
          <p:nvPr/>
        </p:nvSpPr>
        <p:spPr>
          <a:xfrm>
            <a:off x="720000" y="1080000"/>
            <a:ext cx="8619480" cy="1436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Item 11.5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- Divulga o Relatório de Gestão Fiscal (RGF)?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Item 11.6 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- Divulga o Relatório Resumido da Execução Orçamentária (RREO)?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68" name="Google Shape;336;p37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385;p 1"/>
          <p:cNvSpPr/>
          <p:nvPr/>
        </p:nvSpPr>
        <p:spPr>
          <a:xfrm>
            <a:off x="8280" y="756000"/>
            <a:ext cx="10059480" cy="87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33" name="Google Shape;386;p 2"/>
          <p:cNvSpPr/>
          <p:nvPr/>
        </p:nvSpPr>
        <p:spPr>
          <a:xfrm>
            <a:off x="0" y="955080"/>
            <a:ext cx="10073160" cy="100728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d428"/>
                </a:solidFill>
                <a:uFillTx/>
                <a:latin typeface="Arial"/>
                <a:ea typeface="Arial"/>
              </a:rPr>
              <a:t>ATENÇÃO!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4" name="Google Shape;387;p 2"/>
          <p:cNvSpPr/>
          <p:nvPr/>
        </p:nvSpPr>
        <p:spPr>
          <a:xfrm>
            <a:off x="990000" y="3240000"/>
            <a:ext cx="8079480" cy="160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135" name="Google Shape;388;p 2" descr=""/>
          <p:cNvPicPr/>
          <p:nvPr/>
        </p:nvPicPr>
        <p:blipFill>
          <a:blip r:embed="rId1"/>
          <a:stretch/>
        </p:blipFill>
        <p:spPr>
          <a:xfrm>
            <a:off x="8655120" y="360"/>
            <a:ext cx="1418760" cy="473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6" name="Google Shape;389;p 2"/>
          <p:cNvSpPr/>
          <p:nvPr/>
        </p:nvSpPr>
        <p:spPr>
          <a:xfrm>
            <a:off x="833400" y="2124000"/>
            <a:ext cx="8411760" cy="1760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Para as Unidades Gestoras que se recusarem a participar da avaliação,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50000"/>
              </a:lnSpc>
              <a:tabLst>
                <a:tab algn="l" pos="0"/>
              </a:tabLst>
            </a:pPr>
            <a:r>
              <a:rPr b="1" lang="pt-BR" sz="2400" strike="noStrike" u="none">
                <a:solidFill>
                  <a:srgbClr val="f10d0c"/>
                </a:solidFill>
                <a:uFillTx/>
                <a:latin typeface="Arial"/>
                <a:ea typeface="Arial"/>
              </a:rPr>
              <a:t>SERÁ ATRIBUÍDO ÍNDICE DE TRANSPARÊNCIA ZERO</a:t>
            </a:r>
            <a:r>
              <a:rPr b="1" lang="pt-BR" sz="2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!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7" name="Google Shape;390;p 2" descr=""/>
          <p:cNvPicPr/>
          <p:nvPr/>
        </p:nvPicPr>
        <p:blipFill>
          <a:blip r:embed="rId2"/>
          <a:stretch/>
        </p:blipFill>
        <p:spPr>
          <a:xfrm>
            <a:off x="8280000" y="949680"/>
            <a:ext cx="978480" cy="879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41;p41"/>
          <p:cNvSpPr/>
          <p:nvPr/>
        </p:nvSpPr>
        <p:spPr>
          <a:xfrm>
            <a:off x="2520" y="0"/>
            <a:ext cx="1007172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70" name="Google Shape;342;p41"/>
          <p:cNvSpPr/>
          <p:nvPr/>
        </p:nvSpPr>
        <p:spPr>
          <a:xfrm>
            <a:off x="728280" y="648000"/>
            <a:ext cx="8619480" cy="3667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Item 11.7 -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Divulga o Plano Estratégico Institucional?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71" name="Google Shape;343;p41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2" name="Google Shape;344;p41" descr=""/>
          <p:cNvPicPr/>
          <p:nvPr/>
        </p:nvPicPr>
        <p:blipFill>
          <a:blip r:embed="rId2"/>
          <a:stretch/>
        </p:blipFill>
        <p:spPr>
          <a:xfrm>
            <a:off x="2510640" y="1416960"/>
            <a:ext cx="5054760" cy="2505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49;p42"/>
          <p:cNvSpPr/>
          <p:nvPr/>
        </p:nvSpPr>
        <p:spPr>
          <a:xfrm>
            <a:off x="3600" y="0"/>
            <a:ext cx="1007172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74" name="Google Shape;350;p42"/>
          <p:cNvSpPr/>
          <p:nvPr/>
        </p:nvSpPr>
        <p:spPr>
          <a:xfrm>
            <a:off x="504000" y="324000"/>
            <a:ext cx="5755320" cy="4315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375" name="Google Shape;351;p42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6" name="Google Shape;352;p42" descr=""/>
          <p:cNvPicPr/>
          <p:nvPr/>
        </p:nvPicPr>
        <p:blipFill>
          <a:blip r:embed="rId2"/>
          <a:srcRect l="0" t="0" r="0" b="1802"/>
          <a:stretch/>
        </p:blipFill>
        <p:spPr>
          <a:xfrm>
            <a:off x="720000" y="468000"/>
            <a:ext cx="5387040" cy="4134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7" name="Google Shape;353;p42"/>
          <p:cNvSpPr/>
          <p:nvPr/>
        </p:nvSpPr>
        <p:spPr>
          <a:xfrm>
            <a:off x="6689520" y="540000"/>
            <a:ext cx="2809800" cy="263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1" lang="pt-BR" sz="2000" strike="noStrike" u="none">
                <a:solidFill>
                  <a:srgbClr val="000000"/>
                </a:solidFill>
                <a:highlight>
                  <a:srgbClr val="ffde59"/>
                </a:highlight>
                <a:uFillTx/>
                <a:latin typeface="Arial"/>
                <a:ea typeface="Arial"/>
              </a:rPr>
              <a:t>ATENÇÃO:</a:t>
            </a:r>
            <a:endParaRPr b="0" lang="pt-B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endParaRPr b="0" lang="pt-B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20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Plano Plurianual </a:t>
            </a:r>
            <a:r>
              <a:rPr b="1" lang="pt-BR" sz="2000" strike="noStrike" u="none">
                <a:solidFill>
                  <a:srgbClr val="ffd428"/>
                </a:solidFill>
                <a:uFillTx/>
                <a:latin typeface="Arial"/>
                <a:ea typeface="Arial"/>
              </a:rPr>
              <a:t>não</a:t>
            </a:r>
            <a:r>
              <a:rPr b="1" lang="pt-BR" sz="20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 é Plano Estratégico Institucional!</a:t>
            </a:r>
            <a:endParaRPr b="0" lang="pt-B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8" name="Google Shape;191;p 1"/>
          <p:cNvSpPr/>
          <p:nvPr/>
        </p:nvSpPr>
        <p:spPr>
          <a:xfrm>
            <a:off x="4284000" y="4104000"/>
            <a:ext cx="1975320" cy="535320"/>
          </a:xfrm>
          <a:prstGeom prst="rect">
            <a:avLst/>
          </a:prstGeom>
          <a:solidFill>
            <a:srgbClr val="ffd428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NÃO ATENDE!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49;p 1"/>
          <p:cNvSpPr/>
          <p:nvPr/>
        </p:nvSpPr>
        <p:spPr>
          <a:xfrm>
            <a:off x="3600" y="0"/>
            <a:ext cx="1007172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380" name="Google Shape;351;p 1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1" name="Google Shape;353;p 1"/>
          <p:cNvSpPr/>
          <p:nvPr/>
        </p:nvSpPr>
        <p:spPr>
          <a:xfrm>
            <a:off x="1260000" y="540000"/>
            <a:ext cx="7740000" cy="378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1" lang="pt-BR" sz="2000" strike="noStrike" u="none">
                <a:solidFill>
                  <a:srgbClr val="000000"/>
                </a:solidFill>
                <a:highlight>
                  <a:srgbClr val="ffde59"/>
                </a:highlight>
                <a:uFillTx/>
                <a:latin typeface="Arial"/>
                <a:ea typeface="Arial"/>
              </a:rPr>
              <a:t>Plano Plurianual - PPA</a:t>
            </a:r>
            <a:endParaRPr b="0" lang="pt-B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20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- </a:t>
            </a:r>
            <a:r>
              <a:rPr b="1" lang="pt-BR" sz="20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Ligado à gestão pública como um todo</a:t>
            </a:r>
            <a:endParaRPr b="0" lang="pt-B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20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- Define diretrizes, objetivos e metas</a:t>
            </a:r>
            <a:endParaRPr b="0" lang="pt-B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endParaRPr b="0" lang="pt-B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2000" strike="noStrike" u="none">
                <a:solidFill>
                  <a:srgbClr val="000000"/>
                </a:solidFill>
                <a:highlight>
                  <a:srgbClr val="ffde59"/>
                </a:highlight>
                <a:uFillTx/>
                <a:latin typeface="Arial"/>
                <a:ea typeface="Arial"/>
              </a:rPr>
              <a:t>Plano Estratégico Institucional</a:t>
            </a:r>
            <a:endParaRPr b="0" lang="pt-B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20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- Planejamento interno de um órgão</a:t>
            </a:r>
            <a:endParaRPr b="0" lang="pt-B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20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- Define missão, valores, objetivos estratégicos e iniciativas</a:t>
            </a:r>
            <a:endParaRPr b="0" lang="pt-B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58;p43"/>
          <p:cNvSpPr/>
          <p:nvPr/>
        </p:nvSpPr>
        <p:spPr>
          <a:xfrm>
            <a:off x="3600" y="0"/>
            <a:ext cx="10071720" cy="566604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83" name="Google Shape;359;p43"/>
          <p:cNvSpPr/>
          <p:nvPr/>
        </p:nvSpPr>
        <p:spPr>
          <a:xfrm>
            <a:off x="2340360" y="0"/>
            <a:ext cx="5395320" cy="5666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384" name="Google Shape;360;p43" descr=""/>
          <p:cNvPicPr/>
          <p:nvPr/>
        </p:nvPicPr>
        <p:blipFill>
          <a:blip r:embed="rId1"/>
          <a:stretch/>
        </p:blipFill>
        <p:spPr>
          <a:xfrm>
            <a:off x="3111840" y="0"/>
            <a:ext cx="3852360" cy="566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5" name="Google Shape;361;p43"/>
          <p:cNvSpPr/>
          <p:nvPr/>
        </p:nvSpPr>
        <p:spPr>
          <a:xfrm>
            <a:off x="7920000" y="5040000"/>
            <a:ext cx="1975320" cy="535320"/>
          </a:xfrm>
          <a:prstGeom prst="rect">
            <a:avLst/>
          </a:prstGeom>
          <a:solidFill>
            <a:srgbClr val="bbe33d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ATENDE!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86" name="Google Shape;362;p43" descr=""/>
          <p:cNvPicPr/>
          <p:nvPr/>
        </p:nvPicPr>
        <p:blipFill>
          <a:blip r:embed="rId2"/>
          <a:stretch/>
        </p:blipFill>
        <p:spPr>
          <a:xfrm>
            <a:off x="6840000" y="3456000"/>
            <a:ext cx="895320" cy="895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67;p44" descr=""/>
          <p:cNvPicPr/>
          <p:nvPr/>
        </p:nvPicPr>
        <p:blipFill>
          <a:blip r:embed="rId1"/>
          <a:stretch/>
        </p:blipFill>
        <p:spPr>
          <a:xfrm>
            <a:off x="631440" y="1013040"/>
            <a:ext cx="8813160" cy="3200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8" name="Google Shape;368;p44"/>
          <p:cNvSpPr/>
          <p:nvPr/>
        </p:nvSpPr>
        <p:spPr>
          <a:xfrm>
            <a:off x="0" y="4770000"/>
            <a:ext cx="10073520" cy="8964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2a6099"/>
              </a:gs>
            </a:gsLst>
            <a:lin ang="132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cxnSp>
        <p:nvCxnSpPr>
          <p:cNvPr id="389" name="Google Shape;369;p44"/>
          <p:cNvCxnSpPr/>
          <p:nvPr/>
        </p:nvCxnSpPr>
        <p:spPr>
          <a:xfrm flipH="1">
            <a:off x="372960" y="5030640"/>
            <a:ext cx="10440" cy="426960"/>
          </a:xfrm>
          <a:prstGeom prst="straightConnector1">
            <a:avLst/>
          </a:prstGeom>
          <a:ln w="19080">
            <a:solidFill>
              <a:srgbClr val="f2cd0d"/>
            </a:solidFill>
            <a:round/>
          </a:ln>
        </p:spPr>
      </p:cxnSp>
      <p:sp>
        <p:nvSpPr>
          <p:cNvPr id="390" name="Google Shape;370;p44"/>
          <p:cNvSpPr/>
          <p:nvPr/>
        </p:nvSpPr>
        <p:spPr>
          <a:xfrm>
            <a:off x="385200" y="5040000"/>
            <a:ext cx="266832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OBSERVAÇÕES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75;p45"/>
          <p:cNvSpPr/>
          <p:nvPr/>
        </p:nvSpPr>
        <p:spPr>
          <a:xfrm>
            <a:off x="1496880" y="2232000"/>
            <a:ext cx="7082640" cy="238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Para uma melhor efetivação da transparência, as </a:t>
            </a:r>
            <a:r>
              <a:rPr b="0" lang="pt-BR" sz="1800" strike="noStrike" u="sng">
                <a:solidFill>
                  <a:srgbClr val="3465a4"/>
                </a:solidFill>
                <a:uFillTx/>
                <a:latin typeface="Arial"/>
                <a:ea typeface="Arial"/>
              </a:rPr>
              <a:t>informações públicas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divulgadas pelos Poderes e órgãos públicos, em seus portais, </a:t>
            </a: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devem sempre estar em local de fácil acesso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, isto é, </a:t>
            </a:r>
            <a:r>
              <a:rPr b="1" lang="pt-BR" sz="1800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onde, provavelmente, qualquer cidadão procuraria o informe dentro do portal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2" name="Google Shape;376;p45"/>
          <p:cNvSpPr/>
          <p:nvPr/>
        </p:nvSpPr>
        <p:spPr>
          <a:xfrm>
            <a:off x="8280" y="756000"/>
            <a:ext cx="10059480" cy="87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93" name="Google Shape;377;p45"/>
          <p:cNvSpPr/>
          <p:nvPr/>
        </p:nvSpPr>
        <p:spPr>
          <a:xfrm>
            <a:off x="1080" y="821160"/>
            <a:ext cx="10073880" cy="62460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d428"/>
                </a:solidFill>
                <a:uFillTx/>
                <a:latin typeface="Arial"/>
                <a:ea typeface="Arial"/>
              </a:rPr>
              <a:t>ATENÇÃO!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94" name="Google Shape;378;p45" descr=""/>
          <p:cNvPicPr/>
          <p:nvPr/>
        </p:nvPicPr>
        <p:blipFill>
          <a:blip r:embed="rId1"/>
          <a:stretch/>
        </p:blipFill>
        <p:spPr>
          <a:xfrm>
            <a:off x="8280360" y="949680"/>
            <a:ext cx="978480" cy="879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5" name="Google Shape;379;p45" descr=""/>
          <p:cNvPicPr/>
          <p:nvPr/>
        </p:nvPicPr>
        <p:blipFill>
          <a:blip r:embed="rId2"/>
          <a:stretch/>
        </p:blipFill>
        <p:spPr>
          <a:xfrm>
            <a:off x="8655120" y="360"/>
            <a:ext cx="1418760" cy="473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6" name="Google Shape;380;p45" descr=""/>
          <p:cNvPicPr/>
          <p:nvPr/>
        </p:nvPicPr>
        <p:blipFill>
          <a:blip r:embed="rId3"/>
          <a:stretch/>
        </p:blipFill>
        <p:spPr>
          <a:xfrm>
            <a:off x="6660000" y="4140000"/>
            <a:ext cx="3055320" cy="1290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85;p46"/>
          <p:cNvSpPr/>
          <p:nvPr/>
        </p:nvSpPr>
        <p:spPr>
          <a:xfrm>
            <a:off x="8280" y="756000"/>
            <a:ext cx="10059480" cy="87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398" name="Google Shape;386;p46"/>
          <p:cNvSpPr/>
          <p:nvPr/>
        </p:nvSpPr>
        <p:spPr>
          <a:xfrm>
            <a:off x="0" y="955080"/>
            <a:ext cx="10073160" cy="100728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Antes de colar no formulário, </a:t>
            </a:r>
            <a:r>
              <a:rPr b="1" lang="pt-BR" sz="2200" strike="noStrike" u="none">
                <a:solidFill>
                  <a:srgbClr val="ffd428"/>
                </a:solidFill>
                <a:uFillTx/>
                <a:latin typeface="Arial"/>
                <a:ea typeface="Arial"/>
              </a:rPr>
              <a:t>TESTAR</a:t>
            </a: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 o link!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9" name="Google Shape;387;p46"/>
          <p:cNvSpPr/>
          <p:nvPr/>
        </p:nvSpPr>
        <p:spPr>
          <a:xfrm>
            <a:off x="990000" y="3240000"/>
            <a:ext cx="8079480" cy="160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400" name="Google Shape;388;p46" descr=""/>
          <p:cNvPicPr/>
          <p:nvPr/>
        </p:nvPicPr>
        <p:blipFill>
          <a:blip r:embed="rId1"/>
          <a:stretch/>
        </p:blipFill>
        <p:spPr>
          <a:xfrm>
            <a:off x="8655120" y="360"/>
            <a:ext cx="1418760" cy="473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1" name="Google Shape;389;p46"/>
          <p:cNvSpPr/>
          <p:nvPr/>
        </p:nvSpPr>
        <p:spPr>
          <a:xfrm>
            <a:off x="1124280" y="1872000"/>
            <a:ext cx="7827480" cy="2981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highlight>
                  <a:srgbClr val="ffd428"/>
                </a:highlight>
                <a:uFillTx/>
                <a:latin typeface="Arial"/>
                <a:ea typeface="Arial"/>
              </a:rPr>
              <a:t>ATENÇÃO</a:t>
            </a: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: Links específicos como evidência!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Noto Sans Symbols"/>
              <a:buChar char="⮚"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Não serão aceitos links genéricos ou únicos (como o do Portal) como evidências. Nessas situações, </a:t>
            </a: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o critério será considerado como “não atendido”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;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Noto Sans Symbols"/>
              <a:buChar char="⮚"/>
              <a:tabLst>
                <a:tab algn="l" pos="0"/>
              </a:tabLst>
            </a:pP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Monitorar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os Portais da Transparência e manter </a:t>
            </a: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atualização em tempo real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para evitar indisponibilidade de informações.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02" name="Google Shape;390;p46" descr=""/>
          <p:cNvPicPr/>
          <p:nvPr/>
        </p:nvPicPr>
        <p:blipFill>
          <a:blip r:embed="rId2"/>
          <a:stretch/>
        </p:blipFill>
        <p:spPr>
          <a:xfrm>
            <a:off x="8280000" y="949680"/>
            <a:ext cx="978480" cy="879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395;p47"/>
          <p:cNvSpPr/>
          <p:nvPr/>
        </p:nvSpPr>
        <p:spPr>
          <a:xfrm>
            <a:off x="468000" y="4392000"/>
            <a:ext cx="5935320" cy="99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highlight>
                  <a:srgbClr val="ffd428"/>
                </a:highlight>
                <a:uFillTx/>
                <a:latin typeface="Arial"/>
                <a:ea typeface="Arial"/>
              </a:rPr>
              <a:t>EXEMPLOS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Sessões da Câmara – </a:t>
            </a: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YouTube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     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Prestação de contas do Prefeito – </a:t>
            </a: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site do TCE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4" name="Google Shape;396;p47"/>
          <p:cNvSpPr/>
          <p:nvPr/>
        </p:nvSpPr>
        <p:spPr>
          <a:xfrm>
            <a:off x="8280" y="808560"/>
            <a:ext cx="10059480" cy="118692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405" name="Google Shape;397;p47"/>
          <p:cNvSpPr/>
          <p:nvPr/>
        </p:nvSpPr>
        <p:spPr>
          <a:xfrm>
            <a:off x="2120040" y="1024560"/>
            <a:ext cx="5832000" cy="55188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50000"/>
              </a:lnSpc>
              <a:tabLst>
                <a:tab algn="l" pos="0"/>
              </a:tabLst>
            </a:pPr>
            <a:r>
              <a:rPr b="1" lang="pt-BR" sz="24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Algumas informações podem estar em </a:t>
            </a:r>
            <a:r>
              <a:rPr b="1" lang="pt-BR" sz="2400" strike="noStrike" u="none">
                <a:solidFill>
                  <a:srgbClr val="ffd428"/>
                </a:solidFill>
                <a:uFillTx/>
                <a:latin typeface="Arial"/>
                <a:ea typeface="Arial"/>
              </a:rPr>
              <a:t>OUTRO </a:t>
            </a:r>
            <a:r>
              <a:rPr b="1" i="1" lang="pt-BR" sz="2400" strike="noStrike" u="none">
                <a:solidFill>
                  <a:srgbClr val="ffd428"/>
                </a:solidFill>
                <a:uFillTx/>
                <a:latin typeface="Arial"/>
                <a:ea typeface="Arial"/>
              </a:rPr>
              <a:t>SITE</a:t>
            </a:r>
            <a:r>
              <a:rPr b="1" lang="pt-BR" sz="24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?</a:t>
            </a:r>
            <a:endParaRPr b="0" lang="pt-B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06" name="Google Shape;398;p47" descr=""/>
          <p:cNvPicPr/>
          <p:nvPr/>
        </p:nvPicPr>
        <p:blipFill>
          <a:blip r:embed="rId1"/>
          <a:stretch/>
        </p:blipFill>
        <p:spPr>
          <a:xfrm>
            <a:off x="8280000" y="1271520"/>
            <a:ext cx="978480" cy="879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7" name="Google Shape;399;p47"/>
          <p:cNvSpPr/>
          <p:nvPr/>
        </p:nvSpPr>
        <p:spPr>
          <a:xfrm>
            <a:off x="468000" y="2160000"/>
            <a:ext cx="5035320" cy="179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SIM!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Desde que haja </a:t>
            </a:r>
            <a:r>
              <a:rPr b="1" i="1" lang="pt-BR" sz="1800" strike="noStrike" u="none">
                <a:solidFill>
                  <a:srgbClr val="f10d0c"/>
                </a:solidFill>
                <a:uFillTx/>
                <a:latin typeface="Arial"/>
                <a:ea typeface="Arial"/>
              </a:rPr>
              <a:t>link</a:t>
            </a:r>
            <a:r>
              <a:rPr b="0" lang="pt-BR" sz="1800" strike="noStrike" u="none">
                <a:solidFill>
                  <a:srgbClr val="f10d0c"/>
                </a:solidFill>
                <a:uFillTx/>
                <a:latin typeface="Arial"/>
                <a:ea typeface="Arial"/>
              </a:rPr>
              <a:t> </a:t>
            </a:r>
            <a:r>
              <a:rPr b="1" lang="pt-BR" sz="1800" strike="noStrike" u="none">
                <a:solidFill>
                  <a:srgbClr val="f10d0c"/>
                </a:solidFill>
                <a:uFillTx/>
                <a:latin typeface="Arial"/>
                <a:ea typeface="Arial"/>
              </a:rPr>
              <a:t>de acesso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em </a:t>
            </a: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página específica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do Portal da Transparência que direcione para as informações, </a:t>
            </a: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já filtradas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, contidas no </a:t>
            </a:r>
            <a:r>
              <a:rPr b="0" i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site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externo.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08" name="Google Shape;400;p47" descr=""/>
          <p:cNvPicPr/>
          <p:nvPr/>
        </p:nvPicPr>
        <p:blipFill>
          <a:blip r:embed="rId2"/>
          <a:stretch/>
        </p:blipFill>
        <p:spPr>
          <a:xfrm>
            <a:off x="8655120" y="360"/>
            <a:ext cx="1418760" cy="473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9" name="Google Shape;401;p47" descr=""/>
          <p:cNvPicPr/>
          <p:nvPr/>
        </p:nvPicPr>
        <p:blipFill>
          <a:blip r:embed="rId3"/>
          <a:stretch/>
        </p:blipFill>
        <p:spPr>
          <a:xfrm>
            <a:off x="3864960" y="4803840"/>
            <a:ext cx="342360" cy="231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0" name="Google Shape;402;p47" descr=""/>
          <p:cNvPicPr/>
          <p:nvPr/>
        </p:nvPicPr>
        <p:blipFill>
          <a:blip r:embed="rId4"/>
          <a:stretch/>
        </p:blipFill>
        <p:spPr>
          <a:xfrm>
            <a:off x="5760000" y="2448000"/>
            <a:ext cx="3955320" cy="2233080"/>
          </a:xfrm>
          <a:prstGeom prst="rect">
            <a:avLst/>
          </a:prstGeom>
          <a:noFill/>
          <a:ln w="9360">
            <a:solidFill>
              <a:srgbClr val="3465a4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07;p48"/>
          <p:cNvSpPr/>
          <p:nvPr/>
        </p:nvSpPr>
        <p:spPr>
          <a:xfrm>
            <a:off x="-4320" y="0"/>
            <a:ext cx="10071720" cy="566604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412" name="Google Shape;408;p48" descr=""/>
          <p:cNvPicPr/>
          <p:nvPr/>
        </p:nvPicPr>
        <p:blipFill>
          <a:blip r:embed="rId1"/>
          <a:stretch/>
        </p:blipFill>
        <p:spPr>
          <a:xfrm>
            <a:off x="720360" y="477000"/>
            <a:ext cx="8635320" cy="4768560"/>
          </a:xfrm>
          <a:prstGeom prst="rect">
            <a:avLst/>
          </a:prstGeom>
          <a:noFill/>
          <a:ln w="9360">
            <a:solidFill>
              <a:srgbClr val="3465a4"/>
            </a:solidFill>
            <a:round/>
          </a:ln>
        </p:spPr>
      </p:pic>
      <p:pic>
        <p:nvPicPr>
          <p:cNvPr id="413" name="Google Shape;409;p48" descr=""/>
          <p:cNvPicPr/>
          <p:nvPr/>
        </p:nvPicPr>
        <p:blipFill>
          <a:blip r:embed="rId2"/>
          <a:stretch/>
        </p:blipFill>
        <p:spPr>
          <a:xfrm>
            <a:off x="5220000" y="3420000"/>
            <a:ext cx="1615320" cy="1615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4" name="Google Shape;410;p48" descr=""/>
          <p:cNvPicPr/>
          <p:nvPr/>
        </p:nvPicPr>
        <p:blipFill>
          <a:blip r:embed="rId3"/>
          <a:stretch/>
        </p:blipFill>
        <p:spPr>
          <a:xfrm rot="16986000">
            <a:off x="3732480" y="3556080"/>
            <a:ext cx="1345320" cy="1345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9"/>
          <p:cNvSpPr/>
          <p:nvPr/>
        </p:nvSpPr>
        <p:spPr>
          <a:xfrm>
            <a:off x="8280" y="808560"/>
            <a:ext cx="10059480" cy="118692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416" name="Google Shape;416;p49"/>
          <p:cNvSpPr/>
          <p:nvPr/>
        </p:nvSpPr>
        <p:spPr>
          <a:xfrm>
            <a:off x="2120040" y="1024560"/>
            <a:ext cx="5832000" cy="55188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50000"/>
              </a:lnSpc>
              <a:tabLst>
                <a:tab algn="l" pos="0"/>
              </a:tabLst>
            </a:pPr>
            <a:r>
              <a:rPr b="1" lang="pt-BR" sz="2400" strike="noStrike" u="none">
                <a:solidFill>
                  <a:srgbClr val="ffd428"/>
                </a:solidFill>
                <a:uFillTx/>
                <a:latin typeface="Arial"/>
                <a:ea typeface="Arial"/>
              </a:rPr>
              <a:t>ATENÇÃO</a:t>
            </a:r>
            <a:r>
              <a:rPr b="1" lang="pt-BR" sz="24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: Informações em vários locais do </a:t>
            </a:r>
            <a:r>
              <a:rPr b="1" i="1" lang="pt-BR" sz="24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site</a:t>
            </a:r>
            <a:endParaRPr b="0" lang="pt-B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17" name="Google Shape;417;p49" descr=""/>
          <p:cNvPicPr/>
          <p:nvPr/>
        </p:nvPicPr>
        <p:blipFill>
          <a:blip r:embed="rId1"/>
          <a:stretch/>
        </p:blipFill>
        <p:spPr>
          <a:xfrm>
            <a:off x="8280000" y="1271520"/>
            <a:ext cx="978480" cy="879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8" name="Google Shape;418;p49"/>
          <p:cNvSpPr/>
          <p:nvPr/>
        </p:nvSpPr>
        <p:spPr>
          <a:xfrm>
            <a:off x="954360" y="2556000"/>
            <a:ext cx="8167320" cy="179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Quando houver divulgação de uma mesma informação em vários locais do </a:t>
            </a:r>
            <a:r>
              <a:rPr b="1" i="1" lang="pt-BR" sz="2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site</a:t>
            </a:r>
            <a:r>
              <a:rPr b="1" lang="pt-BR" sz="2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, as informações </a:t>
            </a:r>
            <a:r>
              <a:rPr b="1" lang="pt-BR" sz="2200" strike="noStrike" u="none">
                <a:solidFill>
                  <a:srgbClr val="ff0000"/>
                </a:solidFill>
                <a:uFillTx/>
                <a:latin typeface="Arial"/>
                <a:ea typeface="Arial"/>
              </a:rPr>
              <a:t>devem ser idênticas</a:t>
            </a:r>
            <a:r>
              <a:rPr b="1" lang="pt-BR" sz="2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, sob pena de </a:t>
            </a:r>
            <a:r>
              <a:rPr b="1" lang="pt-BR" sz="2200" strike="noStrike" u="none">
                <a:solidFill>
                  <a:srgbClr val="ff0000"/>
                </a:solidFill>
                <a:uFillTx/>
                <a:latin typeface="Arial"/>
                <a:ea typeface="Arial"/>
              </a:rPr>
              <a:t>não aceitação da evidência</a:t>
            </a:r>
            <a:r>
              <a:rPr b="0" lang="pt-BR" sz="2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.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19" name="Google Shape;419;p49" descr=""/>
          <p:cNvPicPr/>
          <p:nvPr/>
        </p:nvPicPr>
        <p:blipFill>
          <a:blip r:embed="rId2"/>
          <a:stretch/>
        </p:blipFill>
        <p:spPr>
          <a:xfrm>
            <a:off x="8655120" y="360"/>
            <a:ext cx="1418760" cy="473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3" dur="indefinite" restart="never" nodeType="tmRoot">
          <p:childTnLst>
            <p:seq>
              <p:cTn id="104" dur="indefinite" nodeType="mainSeq">
                <p:childTnLst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40;p14"/>
          <p:cNvSpPr/>
          <p:nvPr/>
        </p:nvSpPr>
        <p:spPr>
          <a:xfrm>
            <a:off x="3780000" y="4644000"/>
            <a:ext cx="6292800" cy="87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2a6099"/>
              </a:gs>
            </a:gsLst>
            <a:lin ang="132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cxnSp>
        <p:nvCxnSpPr>
          <p:cNvPr id="139" name="Google Shape;141;p14"/>
          <p:cNvCxnSpPr/>
          <p:nvPr/>
        </p:nvCxnSpPr>
        <p:spPr>
          <a:xfrm flipH="1">
            <a:off x="4188960" y="4885920"/>
            <a:ext cx="10440" cy="426960"/>
          </a:xfrm>
          <a:prstGeom prst="straightConnector1">
            <a:avLst/>
          </a:prstGeom>
          <a:ln w="19080">
            <a:solidFill>
              <a:srgbClr val="f2cd0d"/>
            </a:solidFill>
            <a:round/>
          </a:ln>
        </p:spPr>
      </p:cxnSp>
      <p:sp>
        <p:nvSpPr>
          <p:cNvPr id="140" name="Google Shape;142;p14"/>
          <p:cNvSpPr/>
          <p:nvPr/>
        </p:nvSpPr>
        <p:spPr>
          <a:xfrm>
            <a:off x="3744000" y="762480"/>
            <a:ext cx="5572800" cy="355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O cálculo do índice da avaliação leva em consideração: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Noto Sans Symbols"/>
              <a:buChar char="⮚"/>
              <a:tabLst>
                <a:tab algn="l" pos="0"/>
              </a:tabLst>
            </a:pP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Peso da Dimensão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;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Noto Sans Symbols"/>
              <a:buChar char="⮚"/>
              <a:tabLst>
                <a:tab algn="l" pos="0"/>
              </a:tabLst>
            </a:pP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Peso de cada Critério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, de acordo com a classificação de sua exigibilidade;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Noto Sans Symbols"/>
              <a:buChar char="⮚"/>
              <a:tabLst>
                <a:tab algn="l" pos="0"/>
              </a:tabLst>
            </a:pP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Peso dos itens de verificação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(disponibilidade, atualidade, série histórica, filtro de pesquisa e gravação de relatórios) de cada critério.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1" name="Google Shape;143;p14" descr=""/>
          <p:cNvPicPr/>
          <p:nvPr/>
        </p:nvPicPr>
        <p:blipFill>
          <a:blip r:embed="rId1"/>
          <a:stretch/>
        </p:blipFill>
        <p:spPr>
          <a:xfrm>
            <a:off x="8655120" y="360"/>
            <a:ext cx="1418760" cy="473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2" name="Google Shape;144;p14"/>
          <p:cNvSpPr/>
          <p:nvPr/>
        </p:nvSpPr>
        <p:spPr>
          <a:xfrm>
            <a:off x="4188960" y="4885920"/>
            <a:ext cx="542952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PESOS ATRIBUÍDOS ÀS DIMENSÕES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3" name="Google Shape;145;p14" descr=""/>
          <p:cNvPicPr/>
          <p:nvPr/>
        </p:nvPicPr>
        <p:blipFill>
          <a:blip r:embed="rId2"/>
          <a:stretch/>
        </p:blipFill>
        <p:spPr>
          <a:xfrm>
            <a:off x="0" y="0"/>
            <a:ext cx="3478320" cy="5665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4;p50"/>
          <p:cNvSpPr/>
          <p:nvPr/>
        </p:nvSpPr>
        <p:spPr>
          <a:xfrm>
            <a:off x="8640" y="808560"/>
            <a:ext cx="10059480" cy="118692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421" name="Google Shape;425;p50"/>
          <p:cNvSpPr/>
          <p:nvPr/>
        </p:nvSpPr>
        <p:spPr>
          <a:xfrm>
            <a:off x="2520" y="1024560"/>
            <a:ext cx="10059480" cy="55188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5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O que fazer quando </a:t>
            </a:r>
            <a:r>
              <a:rPr b="1" lang="pt-BR" sz="2200" strike="noStrike" u="none">
                <a:solidFill>
                  <a:srgbClr val="ffd428"/>
                </a:solidFill>
                <a:uFillTx/>
                <a:latin typeface="Arial"/>
                <a:ea typeface="Arial"/>
              </a:rPr>
              <a:t>não</a:t>
            </a: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 tiverem ocorrido </a:t>
            </a:r>
            <a:r>
              <a:rPr b="1" lang="pt-BR" sz="2200" strike="noStrike" u="none">
                <a:solidFill>
                  <a:srgbClr val="ffd428"/>
                </a:solidFill>
                <a:uFillTx/>
                <a:latin typeface="Arial"/>
                <a:ea typeface="Arial"/>
              </a:rPr>
              <a:t>fatos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5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d428"/>
                </a:solidFill>
                <a:uFillTx/>
                <a:latin typeface="Arial"/>
                <a:ea typeface="Arial"/>
              </a:rPr>
              <a:t>geradores</a:t>
            </a: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 de determinada informação?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22" name="Google Shape;426;p50" descr=""/>
          <p:cNvPicPr/>
          <p:nvPr/>
        </p:nvPicPr>
        <p:blipFill>
          <a:blip r:embed="rId1"/>
          <a:stretch/>
        </p:blipFill>
        <p:spPr>
          <a:xfrm>
            <a:off x="8280000" y="1271520"/>
            <a:ext cx="978480" cy="879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3" name="Google Shape;427;p50" descr=""/>
          <p:cNvPicPr/>
          <p:nvPr/>
        </p:nvPicPr>
        <p:blipFill>
          <a:blip r:embed="rId2"/>
          <a:stretch/>
        </p:blipFill>
        <p:spPr>
          <a:xfrm>
            <a:off x="8655120" y="360"/>
            <a:ext cx="1418760" cy="473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4" name="Google Shape;428;p50"/>
          <p:cNvSpPr/>
          <p:nvPr/>
        </p:nvSpPr>
        <p:spPr>
          <a:xfrm>
            <a:off x="2520000" y="2185560"/>
            <a:ext cx="5019480" cy="11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tabLst>
                <a:tab algn="l" pos="0"/>
              </a:tabLst>
            </a:pPr>
            <a:r>
              <a:rPr b="1" lang="pt-BR" sz="2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Informar explicitamente essa situação ao usuário!</a:t>
            </a:r>
            <a:endParaRPr b="0" lang="pt-BR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5" name="Google Shape;429;p50"/>
          <p:cNvSpPr/>
          <p:nvPr/>
        </p:nvSpPr>
        <p:spPr>
          <a:xfrm>
            <a:off x="1368000" y="3797640"/>
            <a:ext cx="7373160" cy="160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highlight>
                  <a:srgbClr val="ffd428"/>
                </a:highlight>
                <a:uFillTx/>
                <a:latin typeface="Arial"/>
                <a:ea typeface="Arial"/>
              </a:rPr>
              <a:t>EXEMPLO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i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“</a:t>
            </a:r>
            <a:r>
              <a:rPr b="0" i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Informa-se que não houve pagamentos de diárias no período de janeiro a março de 2025. Atualizado em 01/04/2025.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9" dur="indefinite" restart="never" nodeType="tmRoot">
          <p:childTnLst>
            <p:seq>
              <p:cTn id="110" dur="indefinite" nodeType="mainSeq">
                <p:childTnLst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34;p51"/>
          <p:cNvSpPr/>
          <p:nvPr/>
        </p:nvSpPr>
        <p:spPr>
          <a:xfrm>
            <a:off x="8640" y="808560"/>
            <a:ext cx="10059480" cy="118692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427" name="Google Shape;435;p51" descr=""/>
          <p:cNvPicPr/>
          <p:nvPr/>
        </p:nvPicPr>
        <p:blipFill>
          <a:blip r:embed="rId1"/>
          <a:stretch/>
        </p:blipFill>
        <p:spPr>
          <a:xfrm>
            <a:off x="8280000" y="1271520"/>
            <a:ext cx="978480" cy="879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8" name="Google Shape;436;p51" descr=""/>
          <p:cNvPicPr/>
          <p:nvPr/>
        </p:nvPicPr>
        <p:blipFill>
          <a:blip r:embed="rId2"/>
          <a:stretch/>
        </p:blipFill>
        <p:spPr>
          <a:xfrm>
            <a:off x="8655120" y="360"/>
            <a:ext cx="1418760" cy="473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9" name="Google Shape;437;p51"/>
          <p:cNvSpPr/>
          <p:nvPr/>
        </p:nvSpPr>
        <p:spPr>
          <a:xfrm>
            <a:off x="12600" y="768240"/>
            <a:ext cx="10074240" cy="100728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d428"/>
                </a:solidFill>
                <a:uFillTx/>
                <a:latin typeface="Arial"/>
                <a:ea typeface="Arial"/>
              </a:rPr>
              <a:t>ATENÇÃO</a:t>
            </a: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: Não são válidas 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5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declarações com </a:t>
            </a:r>
            <a:r>
              <a:rPr b="1" lang="pt-BR" sz="2200" strike="noStrike" u="none">
                <a:solidFill>
                  <a:srgbClr val="ffd428"/>
                </a:solidFill>
                <a:uFillTx/>
                <a:latin typeface="Arial"/>
                <a:ea typeface="Arial"/>
              </a:rPr>
              <a:t>data futura</a:t>
            </a: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!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30" name="Google Shape;438;p51" descr=""/>
          <p:cNvPicPr/>
          <p:nvPr/>
        </p:nvPicPr>
        <p:blipFill>
          <a:blip r:embed="rId3"/>
          <a:stretch/>
        </p:blipFill>
        <p:spPr>
          <a:xfrm>
            <a:off x="1656000" y="2418480"/>
            <a:ext cx="6654600" cy="2580120"/>
          </a:xfrm>
          <a:prstGeom prst="rect">
            <a:avLst/>
          </a:prstGeom>
          <a:noFill/>
          <a:ln w="9360">
            <a:solidFill>
              <a:srgbClr val="3465a4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43;p52"/>
          <p:cNvSpPr/>
          <p:nvPr/>
        </p:nvSpPr>
        <p:spPr>
          <a:xfrm>
            <a:off x="8640" y="756000"/>
            <a:ext cx="10059120" cy="87912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432" name="Google Shape;444;p52"/>
          <p:cNvSpPr/>
          <p:nvPr/>
        </p:nvSpPr>
        <p:spPr>
          <a:xfrm>
            <a:off x="0" y="955080"/>
            <a:ext cx="10072800" cy="68004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Se houver declaração: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3" name="Google Shape;445;p52"/>
          <p:cNvSpPr/>
          <p:nvPr/>
        </p:nvSpPr>
        <p:spPr>
          <a:xfrm>
            <a:off x="990000" y="3240000"/>
            <a:ext cx="8079120" cy="160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434" name="Google Shape;446;p52" descr=""/>
          <p:cNvPicPr/>
          <p:nvPr/>
        </p:nvPicPr>
        <p:blipFill>
          <a:blip r:embed="rId1"/>
          <a:stretch/>
        </p:blipFill>
        <p:spPr>
          <a:xfrm>
            <a:off x="8655120" y="360"/>
            <a:ext cx="1418400" cy="473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5" name="Google Shape;447;p52" descr=""/>
          <p:cNvPicPr/>
          <p:nvPr/>
        </p:nvPicPr>
        <p:blipFill>
          <a:blip r:embed="rId2"/>
          <a:stretch/>
        </p:blipFill>
        <p:spPr>
          <a:xfrm>
            <a:off x="8280000" y="949680"/>
            <a:ext cx="978120" cy="879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6" name="Google Shape;448;p52"/>
          <p:cNvSpPr/>
          <p:nvPr/>
        </p:nvSpPr>
        <p:spPr>
          <a:xfrm>
            <a:off x="2082960" y="2214360"/>
            <a:ext cx="3586320" cy="4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1" lang="pt-BR" sz="26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DISPONIBILIDADE</a:t>
            </a:r>
            <a:endParaRPr b="0" lang="pt-BR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7" name="Google Shape;449;p52"/>
          <p:cNvSpPr/>
          <p:nvPr/>
        </p:nvSpPr>
        <p:spPr>
          <a:xfrm>
            <a:off x="1983600" y="3025440"/>
            <a:ext cx="377136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26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FILTRO DE PESQUISA</a:t>
            </a:r>
            <a:endParaRPr b="0" lang="pt-BR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8" name="Google Shape;450;p52"/>
          <p:cNvSpPr/>
          <p:nvPr/>
        </p:nvSpPr>
        <p:spPr>
          <a:xfrm>
            <a:off x="2046960" y="3863520"/>
            <a:ext cx="2269080" cy="4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1" lang="pt-BR" sz="2600" strike="noStrike" u="none">
                <a:solidFill>
                  <a:srgbClr val="ff0000"/>
                </a:solidFill>
                <a:uFillTx/>
                <a:latin typeface="Arial"/>
                <a:ea typeface="Arial"/>
              </a:rPr>
              <a:t>ATUALIDADE</a:t>
            </a:r>
            <a:endParaRPr b="0" lang="pt-BR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9" name="Google Shape;451;p52"/>
          <p:cNvSpPr/>
          <p:nvPr/>
        </p:nvSpPr>
        <p:spPr>
          <a:xfrm>
            <a:off x="2010960" y="4634280"/>
            <a:ext cx="2951640" cy="4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1" lang="pt-BR" sz="2600" strike="noStrike" u="none">
                <a:solidFill>
                  <a:srgbClr val="ff0000"/>
                </a:solidFill>
                <a:uFillTx/>
                <a:latin typeface="Arial"/>
                <a:ea typeface="Arial"/>
              </a:rPr>
              <a:t>SÉRIE HISTÓRICA</a:t>
            </a:r>
            <a:endParaRPr b="0" lang="pt-BR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40" name="Google Shape;452;p52" descr=""/>
          <p:cNvPicPr/>
          <p:nvPr/>
        </p:nvPicPr>
        <p:blipFill>
          <a:blip r:embed="rId3"/>
          <a:srcRect l="0" t="0" r="0" b="50953"/>
          <a:stretch/>
        </p:blipFill>
        <p:spPr>
          <a:xfrm>
            <a:off x="6471360" y="2120400"/>
            <a:ext cx="579600" cy="575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1" name="Google Shape;453;p52" descr=""/>
          <p:cNvPicPr/>
          <p:nvPr/>
        </p:nvPicPr>
        <p:blipFill>
          <a:blip r:embed="rId4"/>
          <a:srcRect l="0" t="0" r="0" b="50953"/>
          <a:stretch/>
        </p:blipFill>
        <p:spPr>
          <a:xfrm>
            <a:off x="6471360" y="2876400"/>
            <a:ext cx="579600" cy="575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2" name="Google Shape;454;p52"/>
          <p:cNvSpPr/>
          <p:nvPr/>
        </p:nvSpPr>
        <p:spPr>
          <a:xfrm>
            <a:off x="6084000" y="3894120"/>
            <a:ext cx="153288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1" lang="pt-BR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VERIFICAR</a:t>
            </a:r>
            <a:endParaRPr b="0" lang="pt-B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3" name="Google Shape;455;p52"/>
          <p:cNvSpPr/>
          <p:nvPr/>
        </p:nvSpPr>
        <p:spPr>
          <a:xfrm>
            <a:off x="6084000" y="4650120"/>
            <a:ext cx="153288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1" lang="pt-BR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VERIFICAR</a:t>
            </a:r>
            <a:endParaRPr b="0" lang="pt-B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60;p53"/>
          <p:cNvSpPr/>
          <p:nvPr/>
        </p:nvSpPr>
        <p:spPr>
          <a:xfrm>
            <a:off x="8640" y="972000"/>
            <a:ext cx="10059480" cy="87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445" name="Google Shape;461;p53"/>
          <p:cNvSpPr/>
          <p:nvPr/>
        </p:nvSpPr>
        <p:spPr>
          <a:xfrm>
            <a:off x="0" y="1024560"/>
            <a:ext cx="10073880" cy="62460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Quais declarações </a:t>
            </a:r>
            <a:r>
              <a:rPr b="1" lang="pt-BR" sz="2200" strike="noStrike" u="none">
                <a:solidFill>
                  <a:srgbClr val="ffd428"/>
                </a:solidFill>
                <a:uFillTx/>
                <a:latin typeface="Arial"/>
                <a:ea typeface="Arial"/>
              </a:rPr>
              <a:t>não</a:t>
            </a: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 serão aceitas?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46" name="Google Shape;462;p53" descr=""/>
          <p:cNvPicPr/>
          <p:nvPr/>
        </p:nvPicPr>
        <p:blipFill>
          <a:blip r:embed="rId1"/>
          <a:stretch/>
        </p:blipFill>
        <p:spPr>
          <a:xfrm>
            <a:off x="1080000" y="1166400"/>
            <a:ext cx="978480" cy="879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7" name="Google Shape;463;p53"/>
          <p:cNvSpPr/>
          <p:nvPr/>
        </p:nvSpPr>
        <p:spPr>
          <a:xfrm>
            <a:off x="900000" y="2556000"/>
            <a:ext cx="8280000" cy="211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Noto Sans Symbols"/>
              <a:buChar char="⮚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Plano de Contratações Anual;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Noto Sans Symbols"/>
              <a:buChar char="⮚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Plano Estratégico;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Noto Sans Symbols"/>
              <a:buChar char="⮚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Inacessibilidade a documentos de anos anteriores;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Noto Sans Symbols"/>
              <a:buChar char="⮚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Parecer Prévio do TCE – devem ser disponibilizados os mais recentes;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Noto Sans Symbols"/>
              <a:buChar char="⮚"/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Julgamento de contas – devem ser publicados os mais recentes disponíveis.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8" name="Google Shape;464;p53"/>
          <p:cNvSpPr/>
          <p:nvPr/>
        </p:nvSpPr>
        <p:spPr>
          <a:xfrm>
            <a:off x="990000" y="3240000"/>
            <a:ext cx="8079480" cy="160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449" name="Google Shape;465;p53" descr=""/>
          <p:cNvPicPr/>
          <p:nvPr/>
        </p:nvPicPr>
        <p:blipFill>
          <a:blip r:embed="rId2"/>
          <a:stretch/>
        </p:blipFill>
        <p:spPr>
          <a:xfrm>
            <a:off x="8655120" y="360"/>
            <a:ext cx="1418760" cy="473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9" dur="indefinite" restart="never" nodeType="tmRoot">
          <p:childTnLst>
            <p:seq>
              <p:cTn id="120" dur="indefinite" nodeType="mainSeq">
                <p:childTnLst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70;p54"/>
          <p:cNvSpPr/>
          <p:nvPr/>
        </p:nvSpPr>
        <p:spPr>
          <a:xfrm>
            <a:off x="8640" y="756000"/>
            <a:ext cx="10059480" cy="87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451" name="Google Shape;471;p54" descr=""/>
          <p:cNvPicPr/>
          <p:nvPr/>
        </p:nvPicPr>
        <p:blipFill>
          <a:blip r:embed="rId1"/>
          <a:stretch/>
        </p:blipFill>
        <p:spPr>
          <a:xfrm>
            <a:off x="8280000" y="983520"/>
            <a:ext cx="978480" cy="879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2" name="Google Shape;472;p54" descr=""/>
          <p:cNvPicPr/>
          <p:nvPr/>
        </p:nvPicPr>
        <p:blipFill>
          <a:blip r:embed="rId2"/>
          <a:stretch/>
        </p:blipFill>
        <p:spPr>
          <a:xfrm>
            <a:off x="8655120" y="360"/>
            <a:ext cx="1418760" cy="473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3" name="Google Shape;473;p54"/>
          <p:cNvSpPr/>
          <p:nvPr/>
        </p:nvSpPr>
        <p:spPr>
          <a:xfrm>
            <a:off x="12600" y="804240"/>
            <a:ext cx="10074240" cy="100728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Como conseguir </a:t>
            </a:r>
            <a:r>
              <a:rPr b="1" lang="pt-BR" sz="2200" strike="noStrike" u="none">
                <a:solidFill>
                  <a:srgbClr val="ffd428"/>
                </a:solidFill>
                <a:uFillTx/>
                <a:latin typeface="Arial"/>
                <a:ea typeface="Arial"/>
              </a:rPr>
              <a:t>selo</a:t>
            </a: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 Prata, Ouro ou Diamante?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4" name="Google Shape;474;p54"/>
          <p:cNvSpPr/>
          <p:nvPr/>
        </p:nvSpPr>
        <p:spPr>
          <a:xfrm>
            <a:off x="1188000" y="2090520"/>
            <a:ext cx="7733160" cy="31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Para conseguir certificado de transparência, é necessário: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OpenSymbol"/>
              <a:buAutoNum type="arabicParenR"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Atender a, pelo menos, </a:t>
            </a: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75% dos critérios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;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OpenSymbol"/>
              <a:buAutoNum type="arabicParenR"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Atender a </a:t>
            </a: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100% dos critérios essenciais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5" name="Google Shape;475;p54"/>
          <p:cNvSpPr/>
          <p:nvPr/>
        </p:nvSpPr>
        <p:spPr>
          <a:xfrm>
            <a:off x="1188000" y="3780000"/>
            <a:ext cx="7733160" cy="143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highlight>
                  <a:srgbClr val="ffd428"/>
                </a:highlight>
                <a:uFillTx/>
                <a:latin typeface="Arial"/>
                <a:ea typeface="Arial"/>
              </a:rPr>
              <a:t>OBSERVAÇÃO: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Para atender a 100% dos critérios essenciais, </a:t>
            </a: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todos os seus itens de verificação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(disponibilidade, atualidade, série histórica, gravação de relatórios e filtro de pesquisa) </a:t>
            </a: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devem ser atendidos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80;p55"/>
          <p:cNvSpPr/>
          <p:nvPr/>
        </p:nvSpPr>
        <p:spPr>
          <a:xfrm>
            <a:off x="8640" y="756000"/>
            <a:ext cx="10059120" cy="87912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457" name="Google Shape;481;p55"/>
          <p:cNvSpPr/>
          <p:nvPr/>
        </p:nvSpPr>
        <p:spPr>
          <a:xfrm>
            <a:off x="0" y="955080"/>
            <a:ext cx="10072800" cy="68004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Não atende totalmente o critério: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8" name="Google Shape;482;p55"/>
          <p:cNvSpPr/>
          <p:nvPr/>
        </p:nvSpPr>
        <p:spPr>
          <a:xfrm>
            <a:off x="990000" y="3240000"/>
            <a:ext cx="8079120" cy="160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459" name="Google Shape;483;p55" descr=""/>
          <p:cNvPicPr/>
          <p:nvPr/>
        </p:nvPicPr>
        <p:blipFill>
          <a:blip r:embed="rId1"/>
          <a:stretch/>
        </p:blipFill>
        <p:spPr>
          <a:xfrm>
            <a:off x="8655120" y="360"/>
            <a:ext cx="1418400" cy="473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0" name="Google Shape;484;p55" descr=""/>
          <p:cNvPicPr/>
          <p:nvPr/>
        </p:nvPicPr>
        <p:blipFill>
          <a:blip r:embed="rId2"/>
          <a:stretch/>
        </p:blipFill>
        <p:spPr>
          <a:xfrm>
            <a:off x="8280000" y="949680"/>
            <a:ext cx="978120" cy="879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1" name="Google Shape;485;p55"/>
          <p:cNvSpPr/>
          <p:nvPr/>
        </p:nvSpPr>
        <p:spPr>
          <a:xfrm>
            <a:off x="1902960" y="1854360"/>
            <a:ext cx="3586320" cy="4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1" lang="pt-BR" sz="26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DISPONIBILIDADE</a:t>
            </a:r>
            <a:endParaRPr b="0" lang="pt-BR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2" name="Google Shape;486;p55"/>
          <p:cNvSpPr/>
          <p:nvPr/>
        </p:nvSpPr>
        <p:spPr>
          <a:xfrm>
            <a:off x="1803600" y="2593440"/>
            <a:ext cx="377136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2600" strike="noStrike" u="none">
                <a:solidFill>
                  <a:srgbClr val="ff0000"/>
                </a:solidFill>
                <a:uFillTx/>
                <a:latin typeface="Arial"/>
                <a:ea typeface="Arial"/>
              </a:rPr>
              <a:t>ATUALIDADE</a:t>
            </a:r>
            <a:endParaRPr b="0" lang="pt-BR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3" name="Google Shape;487;p55"/>
          <p:cNvSpPr/>
          <p:nvPr/>
        </p:nvSpPr>
        <p:spPr>
          <a:xfrm>
            <a:off x="1866960" y="3431520"/>
            <a:ext cx="2988360" cy="4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1" lang="pt-BR" sz="2600" strike="noStrike" u="none">
                <a:solidFill>
                  <a:srgbClr val="ff0000"/>
                </a:solidFill>
                <a:uFillTx/>
                <a:latin typeface="Arial"/>
                <a:ea typeface="Arial"/>
              </a:rPr>
              <a:t>SÉRIE HISTÓRICA</a:t>
            </a:r>
            <a:endParaRPr b="0" lang="pt-BR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4" name="Google Shape;488;p55"/>
          <p:cNvSpPr/>
          <p:nvPr/>
        </p:nvSpPr>
        <p:spPr>
          <a:xfrm>
            <a:off x="1830960" y="4166280"/>
            <a:ext cx="4824360" cy="4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1" lang="pt-BR" sz="26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GRAVAÇÃO DE RELATÓRIOS</a:t>
            </a:r>
            <a:endParaRPr b="0" lang="pt-BR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65" name="Google Shape;489;p55" descr=""/>
          <p:cNvPicPr/>
          <p:nvPr/>
        </p:nvPicPr>
        <p:blipFill>
          <a:blip r:embed="rId3"/>
          <a:srcRect l="0" t="0" r="0" b="50953"/>
          <a:stretch/>
        </p:blipFill>
        <p:spPr>
          <a:xfrm>
            <a:off x="7119360" y="1796400"/>
            <a:ext cx="579600" cy="575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6" name="Google Shape;490;p55" descr=""/>
          <p:cNvPicPr/>
          <p:nvPr/>
        </p:nvPicPr>
        <p:blipFill>
          <a:blip r:embed="rId4"/>
          <a:srcRect l="0" t="0" r="0" b="50953"/>
          <a:stretch/>
        </p:blipFill>
        <p:spPr>
          <a:xfrm>
            <a:off x="7119360" y="4064400"/>
            <a:ext cx="579600" cy="575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7" name="Google Shape;491;p55"/>
          <p:cNvSpPr/>
          <p:nvPr/>
        </p:nvSpPr>
        <p:spPr>
          <a:xfrm>
            <a:off x="1830960" y="4886280"/>
            <a:ext cx="3564360" cy="4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1" lang="pt-BR" sz="26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FILTRO DE PESQUISA</a:t>
            </a:r>
            <a:endParaRPr b="0" lang="pt-BR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68" name="Google Shape;492;p55" descr=""/>
          <p:cNvPicPr/>
          <p:nvPr/>
        </p:nvPicPr>
        <p:blipFill>
          <a:blip r:embed="rId5"/>
          <a:srcRect l="0" t="0" r="0" b="9278"/>
          <a:stretch/>
        </p:blipFill>
        <p:spPr>
          <a:xfrm>
            <a:off x="7128000" y="3327480"/>
            <a:ext cx="570960" cy="527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9" name="Google Shape;493;p55" descr=""/>
          <p:cNvPicPr/>
          <p:nvPr/>
        </p:nvPicPr>
        <p:blipFill>
          <a:blip r:embed="rId6"/>
          <a:srcRect l="0" t="0" r="0" b="9278"/>
          <a:stretch/>
        </p:blipFill>
        <p:spPr>
          <a:xfrm>
            <a:off x="7128360" y="2571840"/>
            <a:ext cx="570960" cy="527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0" name="Google Shape;494;p55" descr=""/>
          <p:cNvPicPr/>
          <p:nvPr/>
        </p:nvPicPr>
        <p:blipFill>
          <a:blip r:embed="rId7"/>
          <a:srcRect l="0" t="0" r="0" b="50953"/>
          <a:stretch/>
        </p:blipFill>
        <p:spPr>
          <a:xfrm>
            <a:off x="7119720" y="4784760"/>
            <a:ext cx="579600" cy="575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99;p56"/>
          <p:cNvSpPr/>
          <p:nvPr/>
        </p:nvSpPr>
        <p:spPr>
          <a:xfrm>
            <a:off x="0" y="4770000"/>
            <a:ext cx="10073520" cy="8964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2a6099"/>
              </a:gs>
            </a:gsLst>
            <a:lin ang="132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cxnSp>
        <p:nvCxnSpPr>
          <p:cNvPr id="472" name="Google Shape;500;p56"/>
          <p:cNvCxnSpPr/>
          <p:nvPr/>
        </p:nvCxnSpPr>
        <p:spPr>
          <a:xfrm flipH="1">
            <a:off x="372960" y="5030280"/>
            <a:ext cx="10440" cy="426960"/>
          </a:xfrm>
          <a:prstGeom prst="straightConnector1">
            <a:avLst/>
          </a:prstGeom>
          <a:ln w="19080">
            <a:solidFill>
              <a:srgbClr val="f2cd0d"/>
            </a:solidFill>
            <a:round/>
          </a:ln>
        </p:spPr>
      </p:cxnSp>
      <p:pic>
        <p:nvPicPr>
          <p:cNvPr id="473" name="Google Shape;501;p56" descr=""/>
          <p:cNvPicPr/>
          <p:nvPr/>
        </p:nvPicPr>
        <p:blipFill>
          <a:blip r:embed="rId1"/>
          <a:stretch/>
        </p:blipFill>
        <p:spPr>
          <a:xfrm>
            <a:off x="8655120" y="360"/>
            <a:ext cx="1418760" cy="473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4" name="Google Shape;502;p56"/>
          <p:cNvSpPr/>
          <p:nvPr/>
        </p:nvSpPr>
        <p:spPr>
          <a:xfrm>
            <a:off x="376560" y="5040000"/>
            <a:ext cx="694152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CRITÉRIOS ESSENCIAIS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75" name="Google Shape;503;p56" descr=""/>
          <p:cNvPicPr/>
          <p:nvPr/>
        </p:nvPicPr>
        <p:blipFill>
          <a:blip r:embed="rId2"/>
          <a:stretch/>
        </p:blipFill>
        <p:spPr>
          <a:xfrm>
            <a:off x="360" y="610920"/>
            <a:ext cx="10075680" cy="3901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535;p60"/>
          <p:cNvSpPr/>
          <p:nvPr/>
        </p:nvSpPr>
        <p:spPr>
          <a:xfrm>
            <a:off x="0" y="4770000"/>
            <a:ext cx="10073520" cy="8964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2a6099"/>
              </a:gs>
            </a:gsLst>
            <a:lin ang="132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477" name="Google Shape;536;p60" descr=""/>
          <p:cNvPicPr/>
          <p:nvPr/>
        </p:nvPicPr>
        <p:blipFill>
          <a:blip r:embed="rId1"/>
          <a:stretch/>
        </p:blipFill>
        <p:spPr>
          <a:xfrm>
            <a:off x="631440" y="1013040"/>
            <a:ext cx="8813160" cy="320040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478" name="Google Shape;538;p60"/>
          <p:cNvCxnSpPr/>
          <p:nvPr/>
        </p:nvCxnSpPr>
        <p:spPr>
          <a:xfrm flipH="1">
            <a:off x="372960" y="5030640"/>
            <a:ext cx="10440" cy="426960"/>
          </a:xfrm>
          <a:prstGeom prst="straightConnector1">
            <a:avLst/>
          </a:prstGeom>
          <a:ln w="19080">
            <a:solidFill>
              <a:srgbClr val="f2cd0d"/>
            </a:solidFill>
            <a:round/>
          </a:ln>
        </p:spPr>
      </p:cxnSp>
      <p:sp>
        <p:nvSpPr>
          <p:cNvPr id="479" name="Google Shape;154;p 6"/>
          <p:cNvSpPr/>
          <p:nvPr/>
        </p:nvSpPr>
        <p:spPr>
          <a:xfrm>
            <a:off x="389160" y="5052600"/>
            <a:ext cx="694152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PRINCIPAIS ALTERAÇÕES PARA O CICLO 2025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543;p61"/>
          <p:cNvSpPr/>
          <p:nvPr/>
        </p:nvSpPr>
        <p:spPr>
          <a:xfrm>
            <a:off x="2520" y="0"/>
            <a:ext cx="1007172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481" name="Google Shape;544;p61"/>
          <p:cNvSpPr/>
          <p:nvPr/>
        </p:nvSpPr>
        <p:spPr>
          <a:xfrm>
            <a:off x="728280" y="864000"/>
            <a:ext cx="8619480" cy="34545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Ampliação do público-alvo das avaliações;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Desmembramentos de critérios;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Acréscimo de 3 novos critérios;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Aumento de peso em uma dimensão;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Flexibilização de alguns itens de verificação;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Alteração de classificação de critério;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Aprimoramento da redação;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Inclusão de dicas de boas práticas.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2" name="Google Shape;545;p61"/>
          <p:cNvSpPr/>
          <p:nvPr/>
        </p:nvSpPr>
        <p:spPr>
          <a:xfrm>
            <a:off x="2430360" y="346320"/>
            <a:ext cx="521532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NOVIDADES DO 4º CICLO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83" name="Google Shape;546;p61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543;p 2"/>
          <p:cNvSpPr/>
          <p:nvPr/>
        </p:nvSpPr>
        <p:spPr>
          <a:xfrm>
            <a:off x="2520" y="0"/>
            <a:ext cx="1007172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485" name="Google Shape;544;p 3"/>
          <p:cNvSpPr/>
          <p:nvPr/>
        </p:nvSpPr>
        <p:spPr>
          <a:xfrm>
            <a:off x="728280" y="1116000"/>
            <a:ext cx="8619480" cy="30945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Desmembramento do critério 4.1 da despesa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ff0000"/>
                </a:solidFill>
                <a:uFillTx/>
                <a:latin typeface="Arial"/>
                <a:ea typeface="DejaVu Sans"/>
              </a:rPr>
              <a:t>Como era: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4.1. Divulga as despesas do Poder ou órgão, detalhando sua execução (empenho,  liquidação  e  pagamento)  e </a:t>
            </a:r>
            <a:r>
              <a:rPr b="1" lang="pt-BR" sz="1800" strike="noStrike" u="none">
                <a:solidFill>
                  <a:srgbClr val="2a6099"/>
                </a:solidFill>
                <a:uFillTx/>
                <a:latin typeface="Arial"/>
                <a:ea typeface="DejaVu Sans"/>
              </a:rPr>
              <a:t> identificando  sua  classificação orçamentária  (unidade  orçamentária,  a  função,  a  subfunção,  categoria econômica, grupo de despesa, elemento de despesa e a fonte dos recursos)</a:t>
            </a: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?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6" name="Google Shape;545;p 3"/>
          <p:cNvSpPr/>
          <p:nvPr/>
        </p:nvSpPr>
        <p:spPr>
          <a:xfrm>
            <a:off x="2430360" y="346320"/>
            <a:ext cx="521532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NOVIDADES DO 4º CICLO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87" name="Google Shape;546;p 3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62;p6"/>
          <p:cNvSpPr/>
          <p:nvPr/>
        </p:nvSpPr>
        <p:spPr>
          <a:xfrm>
            <a:off x="-2520" y="0"/>
            <a:ext cx="1007172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45" name="Google Shape;63;p6"/>
          <p:cNvSpPr/>
          <p:nvPr/>
        </p:nvSpPr>
        <p:spPr>
          <a:xfrm>
            <a:off x="710280" y="1260000"/>
            <a:ext cx="8655480" cy="3233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A matriz está dividida em </a:t>
            </a: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“dimensões”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, </a:t>
            </a: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“critérios”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e </a:t>
            </a: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“itens de verificação”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endParaRPr b="0" lang="pt-BR" sz="1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Dimensões: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são os </a:t>
            </a:r>
            <a:r>
              <a:rPr b="0" lang="pt-BR" sz="1800" strike="noStrike" u="sng">
                <a:solidFill>
                  <a:srgbClr val="3465a4"/>
                </a:solidFill>
                <a:uFillTx/>
                <a:latin typeface="Arial"/>
                <a:ea typeface="Arial"/>
              </a:rPr>
              <a:t>assuntos objetos de análise nos portais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Noto Sans Symbols"/>
              <a:buChar char="⮚"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Receitas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Noto Sans Symbols"/>
              <a:buChar char="⮚"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Licitações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Noto Sans Symbols"/>
              <a:buChar char="⮚"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Diárias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endParaRPr b="0" lang="pt-BR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Cada dimensão é dividida em </a:t>
            </a: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critérios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6" name="Google Shape;64;p6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7" name="Google Shape;65;p6"/>
          <p:cNvSpPr/>
          <p:nvPr/>
        </p:nvSpPr>
        <p:spPr>
          <a:xfrm>
            <a:off x="3600" y="384120"/>
            <a:ext cx="1006920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MATRIZ DE CRITÉRIOS DE AVALIAÇÃO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543;p 3"/>
          <p:cNvSpPr/>
          <p:nvPr/>
        </p:nvSpPr>
        <p:spPr>
          <a:xfrm>
            <a:off x="2520" y="0"/>
            <a:ext cx="1007172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489" name="Google Shape;544;p 1"/>
          <p:cNvSpPr/>
          <p:nvPr/>
        </p:nvSpPr>
        <p:spPr>
          <a:xfrm>
            <a:off x="728280" y="1152000"/>
            <a:ext cx="8619480" cy="27345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ff0000"/>
                </a:solidFill>
                <a:uFillTx/>
                <a:latin typeface="Arial"/>
                <a:ea typeface="DejaVu Sans"/>
              </a:rPr>
              <a:t>Como ficou: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4.1 - Divulga o total das despesas empenhadas, liquidadas e pagas?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ff0000"/>
                </a:solidFill>
                <a:uFillTx/>
                <a:latin typeface="Arial"/>
                <a:ea typeface="DejaVu Sans"/>
              </a:rPr>
              <a:t>(Essencial)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4.2 - Divulga as despesas por classificação orçamentária? </a:t>
            </a:r>
            <a:r>
              <a:rPr b="1" lang="pt-BR" sz="1800" strike="noStrike" u="none">
                <a:solidFill>
                  <a:srgbClr val="ff0000"/>
                </a:solidFill>
                <a:uFillTx/>
                <a:latin typeface="Arial"/>
                <a:ea typeface="DejaVu Sans"/>
              </a:rPr>
              <a:t>(Essencial)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0" name="Google Shape;545;p 1"/>
          <p:cNvSpPr/>
          <p:nvPr/>
        </p:nvSpPr>
        <p:spPr>
          <a:xfrm>
            <a:off x="2430360" y="346320"/>
            <a:ext cx="521532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NOVIDADES DO 4º CICLO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91" name="Google Shape;546;p 1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543;p 1"/>
          <p:cNvSpPr/>
          <p:nvPr/>
        </p:nvSpPr>
        <p:spPr>
          <a:xfrm>
            <a:off x="2520" y="0"/>
            <a:ext cx="1007172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493" name="Google Shape;544;p 2"/>
          <p:cNvSpPr/>
          <p:nvPr/>
        </p:nvSpPr>
        <p:spPr>
          <a:xfrm>
            <a:off x="739080" y="1368000"/>
            <a:ext cx="8619480" cy="18705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4.3 -  Possibilita  a  consulta  de  empenhos   com  os detalhes do beneficiário do pagamento ou credor, o bem fornecido ou serviço prestado e a identificação do procedimento licitatório originário da despesa? </a:t>
            </a:r>
            <a:r>
              <a:rPr b="1" lang="pt-BR" sz="1800" strike="noStrike" u="none">
                <a:solidFill>
                  <a:srgbClr val="ff0000"/>
                </a:solidFill>
                <a:uFillTx/>
                <a:latin typeface="Arial"/>
                <a:ea typeface="Arial"/>
              </a:rPr>
              <a:t>(Obrigatório)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4" name="Google Shape;545;p 2"/>
          <p:cNvSpPr/>
          <p:nvPr/>
        </p:nvSpPr>
        <p:spPr>
          <a:xfrm>
            <a:off x="2430360" y="346320"/>
            <a:ext cx="521532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CRIAÇÃO DE NOVOS CRITÉRIOS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95" name="Google Shape;546;p 2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543;p 4"/>
          <p:cNvSpPr/>
          <p:nvPr/>
        </p:nvSpPr>
        <p:spPr>
          <a:xfrm>
            <a:off x="2520" y="0"/>
            <a:ext cx="1007172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497" name="Google Shape;544;p 4"/>
          <p:cNvSpPr/>
          <p:nvPr/>
        </p:nvSpPr>
        <p:spPr>
          <a:xfrm>
            <a:off x="728280" y="864000"/>
            <a:ext cx="8619480" cy="3849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18.3 - Divulga a lista de espera de regulação para acesso às consultas, exames e serviços médicos? </a:t>
            </a:r>
            <a:r>
              <a:rPr b="1" lang="pt-BR" sz="1800" strike="noStrike" u="none">
                <a:solidFill>
                  <a:srgbClr val="ff0000"/>
                </a:solidFill>
                <a:uFillTx/>
                <a:latin typeface="Arial"/>
                <a:ea typeface="Arial"/>
              </a:rPr>
              <a:t>(Recomendado)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425"/>
              </a:spcBef>
              <a:tabLst>
                <a:tab algn="l" pos="0"/>
              </a:tabLst>
            </a:pPr>
            <a:r>
              <a:rPr b="0" lang="pt-BR" sz="1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Exige-se a divulgação de, no mínimo, os seguintes dados:</a:t>
            </a:r>
            <a:endParaRPr b="0" lang="pt-BR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Noto Sans Symbols"/>
              <a:buChar char="⮚"/>
              <a:tabLst>
                <a:tab algn="l" pos="0"/>
              </a:tabLst>
            </a:pPr>
            <a:r>
              <a:rPr b="0" lang="pt-BR" sz="1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Número total de pacientes na lista de espera, por especialidade e tipo de procedimento;</a:t>
            </a:r>
            <a:endParaRPr b="0" lang="pt-BR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Noto Sans Symbols"/>
              <a:buChar char="⮚"/>
              <a:tabLst>
                <a:tab algn="l" pos="0"/>
              </a:tabLst>
            </a:pPr>
            <a:r>
              <a:rPr b="0" lang="pt-BR" sz="1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Tempo médio estimado de espera para cada serviço ou procedimento;</a:t>
            </a:r>
            <a:endParaRPr b="0" lang="pt-BR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Noto Sans Symbols"/>
              <a:buChar char="⮚"/>
              <a:tabLst>
                <a:tab algn="l" pos="0"/>
              </a:tabLst>
            </a:pPr>
            <a:r>
              <a:rPr b="0" lang="pt-BR" sz="1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Critérios de priorização;</a:t>
            </a:r>
            <a:endParaRPr b="0" lang="pt-BR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Noto Sans Symbols"/>
              <a:buChar char="⮚"/>
              <a:tabLst>
                <a:tab algn="l" pos="0"/>
              </a:tabLst>
            </a:pPr>
            <a:r>
              <a:rPr b="0" lang="pt-BR" sz="1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Data de registro do protocolo de atendimento/regulação;</a:t>
            </a:r>
            <a:endParaRPr b="0" lang="pt-BR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Noto Sans Symbols"/>
              <a:buChar char="⮚"/>
              <a:tabLst>
                <a:tab algn="l" pos="0"/>
              </a:tabLst>
            </a:pPr>
            <a:r>
              <a:rPr b="0" lang="pt-BR" sz="1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Atualizações periódicas sobre a movimentação da fila;</a:t>
            </a:r>
            <a:endParaRPr b="0" lang="pt-BR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Noto Sans Symbols"/>
              <a:buChar char="⮚"/>
              <a:tabLst>
                <a:tab algn="l" pos="0"/>
              </a:tabLst>
            </a:pPr>
            <a:r>
              <a:rPr b="0" lang="pt-BR" sz="1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Canal de contato para informações e esclarecimentos;</a:t>
            </a:r>
            <a:endParaRPr b="0" lang="pt-BR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Noto Sans Symbols"/>
              <a:buChar char="⮚"/>
              <a:tabLst>
                <a:tab algn="l" pos="0"/>
              </a:tabLst>
            </a:pPr>
            <a:r>
              <a:rPr b="0" lang="pt-BR" sz="1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Dados pessoais tratados, conforme exige a LGPD.</a:t>
            </a:r>
            <a:endParaRPr b="0" lang="pt-BR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8" name="Google Shape;545;p 4"/>
          <p:cNvSpPr/>
          <p:nvPr/>
        </p:nvSpPr>
        <p:spPr>
          <a:xfrm>
            <a:off x="2430360" y="346320"/>
            <a:ext cx="521532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CRIAÇÃO DE NOVOS CRITÉRIOS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99" name="Google Shape;546;p 4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51;p62"/>
          <p:cNvSpPr/>
          <p:nvPr/>
        </p:nvSpPr>
        <p:spPr>
          <a:xfrm>
            <a:off x="2520" y="0"/>
            <a:ext cx="1007172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501" name="Google Shape;552;p62"/>
          <p:cNvSpPr/>
          <p:nvPr/>
        </p:nvSpPr>
        <p:spPr>
          <a:xfrm>
            <a:off x="728280" y="1044000"/>
            <a:ext cx="8619480" cy="34545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18.4 Divulga  lista  dos  medicamentos  a  serem  fornecidos  pelo SUS e informações de como obter medicamentos, incluindo os de alto custo? </a:t>
            </a:r>
            <a:r>
              <a:rPr b="1" lang="pt-BR" sz="1800" strike="noStrike" u="none">
                <a:solidFill>
                  <a:srgbClr val="ff0000"/>
                </a:solidFill>
                <a:uFillTx/>
                <a:latin typeface="Arial"/>
                <a:ea typeface="Arial"/>
              </a:rPr>
              <a:t>(Recomendado)</a:t>
            </a: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Atualidade: 2 anos da data da consulta; filtro de pesquisa)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18.5 - Divulga os estoques de medicamentos das farmácias públicas? </a:t>
            </a:r>
            <a:r>
              <a:rPr b="1" lang="pt-BR" sz="1800" strike="noStrike" u="none">
                <a:solidFill>
                  <a:srgbClr val="ff0000"/>
                </a:solidFill>
                <a:uFillTx/>
                <a:latin typeface="Arial"/>
                <a:ea typeface="Arial"/>
              </a:rPr>
              <a:t>(Obrigatório)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425"/>
              </a:spcBef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Atualidade: 15 dias.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2" name="Google Shape;553;p62"/>
          <p:cNvSpPr/>
          <p:nvPr/>
        </p:nvSpPr>
        <p:spPr>
          <a:xfrm>
            <a:off x="2430360" y="346320"/>
            <a:ext cx="521532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CRIAÇÃO DE NOVOS CRITÉRIOS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03" name="Google Shape;554;p62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59;p63"/>
          <p:cNvSpPr/>
          <p:nvPr/>
        </p:nvSpPr>
        <p:spPr>
          <a:xfrm>
            <a:off x="2520" y="0"/>
            <a:ext cx="1007172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505" name="Google Shape;560;p63"/>
          <p:cNvSpPr/>
          <p:nvPr/>
        </p:nvSpPr>
        <p:spPr>
          <a:xfrm>
            <a:off x="728280" y="1224000"/>
            <a:ext cx="8619480" cy="3235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15.4 - Possibilita o acesso automatizado por sistemas externos em dados abertos (estruturados e legíveis por máquina), </a:t>
            </a: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e a página com as regras de utilização</a:t>
            </a: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?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616"/>
              </a:spcBef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16.1 - Divulga as desonerações tributárias concedidas e a fundamentação legal individualizada? </a:t>
            </a:r>
            <a:r>
              <a:rPr b="1" lang="pt-BR" sz="1800" strike="sngStrike" u="none">
                <a:solidFill>
                  <a:srgbClr val="ff0000"/>
                </a:solidFill>
                <a:uFillTx/>
                <a:latin typeface="Arial"/>
                <a:ea typeface="Arial"/>
              </a:rPr>
              <a:t>informando, quando aplicável,  sobre os requisitos necessários para o acesso a cada uma delas e o procedimento previsto para as respectivas concessões?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616"/>
              </a:spcBef>
              <a:tabLst>
                <a:tab algn="l" pos="0"/>
              </a:tabLst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6" name="Google Shape;561;p63"/>
          <p:cNvSpPr/>
          <p:nvPr/>
        </p:nvSpPr>
        <p:spPr>
          <a:xfrm>
            <a:off x="2430360" y="346320"/>
            <a:ext cx="521532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ALTERAÇÃO DE CRITÉRIOS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07" name="Google Shape;562;p63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67;p64"/>
          <p:cNvSpPr/>
          <p:nvPr/>
        </p:nvSpPr>
        <p:spPr>
          <a:xfrm>
            <a:off x="2520" y="0"/>
            <a:ext cx="1007172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509" name="Google Shape;568;p64"/>
          <p:cNvSpPr/>
          <p:nvPr/>
        </p:nvSpPr>
        <p:spPr>
          <a:xfrm>
            <a:off x="728280" y="1548000"/>
            <a:ext cx="8619480" cy="2011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16.2 Divulga informações sobre as renúncias de receitas, indicando o tipo ou espécie de benefício ou incentivo fiscal, </a:t>
            </a:r>
            <a:r>
              <a:rPr b="1" lang="pt-BR" sz="1800" strike="sngStrike" u="none">
                <a:solidFill>
                  <a:srgbClr val="ff0000"/>
                </a:solidFill>
                <a:uFillTx/>
                <a:latin typeface="Arial"/>
                <a:ea typeface="Arial"/>
              </a:rPr>
              <a:t>a fundamentação legal</a:t>
            </a: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, a previsão do montante a ser renunciado </a:t>
            </a:r>
            <a:r>
              <a:rPr b="1" lang="pt-BR" sz="1800" strike="sngStrike" u="none">
                <a:solidFill>
                  <a:srgbClr val="ff0000"/>
                </a:solidFill>
                <a:uFillTx/>
                <a:latin typeface="Arial"/>
                <a:ea typeface="Arial"/>
              </a:rPr>
              <a:t>de acordo com as leis orçamentárias</a:t>
            </a: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e o valor renunciado, </a:t>
            </a:r>
            <a:r>
              <a:rPr b="1" lang="pt-BR" sz="1800" strike="sngStrike" u="none">
                <a:solidFill>
                  <a:srgbClr val="ff0000"/>
                </a:solidFill>
                <a:uFillTx/>
                <a:latin typeface="Arial"/>
                <a:ea typeface="Arial"/>
              </a:rPr>
              <a:t>além das medidas previstas no “caput” do artigo 14 da LRF</a:t>
            </a: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?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0" name="Google Shape;569;p64"/>
          <p:cNvSpPr/>
          <p:nvPr/>
        </p:nvSpPr>
        <p:spPr>
          <a:xfrm>
            <a:off x="2430360" y="346320"/>
            <a:ext cx="521532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ALTERAÇÃO DE CRITÉRIOS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11" name="Google Shape;570;p64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75;p65"/>
          <p:cNvSpPr/>
          <p:nvPr/>
        </p:nvSpPr>
        <p:spPr>
          <a:xfrm>
            <a:off x="2520" y="0"/>
            <a:ext cx="1007172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513" name="Google Shape;576;p65"/>
          <p:cNvSpPr/>
          <p:nvPr/>
        </p:nvSpPr>
        <p:spPr>
          <a:xfrm>
            <a:off x="728280" y="1224000"/>
            <a:ext cx="8619480" cy="3235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17.1 Identifica as emendas parlamentares recebidas, contendo informações sobre </a:t>
            </a: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a origem, a forma de repasse, o tipo de emenda</a:t>
            </a: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, o número da emenda, a autoria, o valor previsto e </a:t>
            </a: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realizado</a:t>
            </a: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, o objeto e função de governo?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616"/>
              </a:spcBef>
              <a:tabLst>
                <a:tab algn="l" pos="0"/>
              </a:tabLst>
            </a:pPr>
            <a:r>
              <a:rPr b="0" lang="pt-BR" sz="1800" strike="noStrike" u="none">
                <a:solidFill>
                  <a:srgbClr val="ff0000"/>
                </a:solidFill>
                <a:uFillTx/>
                <a:latin typeface="Arial"/>
                <a:ea typeface="Arial"/>
              </a:rPr>
              <a:t>Sem a identificação desse dado não é possível avaliar o item 17.2: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616"/>
              </a:spcBef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17.2 Demonstra a execução orçamentária e financeira oriundas das “emendas pix”?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616"/>
              </a:spcBef>
              <a:tabLst>
                <a:tab algn="l" pos="0"/>
              </a:tabLst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4" name="Google Shape;577;p65"/>
          <p:cNvSpPr/>
          <p:nvPr/>
        </p:nvSpPr>
        <p:spPr>
          <a:xfrm>
            <a:off x="2430360" y="346320"/>
            <a:ext cx="521532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ALTERAÇÃO DE CRITÉRIOS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15" name="Google Shape;578;p65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83;p66"/>
          <p:cNvSpPr/>
          <p:nvPr/>
        </p:nvSpPr>
        <p:spPr>
          <a:xfrm>
            <a:off x="2520" y="0"/>
            <a:ext cx="1007172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517" name="Google Shape;584;p66"/>
          <p:cNvSpPr/>
          <p:nvPr/>
        </p:nvSpPr>
        <p:spPr>
          <a:xfrm>
            <a:off x="728280" y="1188000"/>
            <a:ext cx="8619480" cy="3055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18.4 - Divulga lista dos medicamentos a serem fornecidos pelo SUS e informações de como obter medicamentos, incluindo os de alto custo? </a:t>
            </a:r>
            <a:r>
              <a:rPr b="1" lang="pt-BR" sz="1800" strike="noStrike" u="none">
                <a:solidFill>
                  <a:srgbClr val="ff0000"/>
                </a:solidFill>
                <a:uFillTx/>
                <a:latin typeface="Arial"/>
                <a:ea typeface="Arial"/>
              </a:rPr>
              <a:t>(Recomendado)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616"/>
              </a:spcBef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Atualidade: 2 anos da data da consulta;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616"/>
              </a:spcBef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Filtro de pesquisa.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8" name="Google Shape;585;p66"/>
          <p:cNvSpPr/>
          <p:nvPr/>
        </p:nvSpPr>
        <p:spPr>
          <a:xfrm>
            <a:off x="1980360" y="346320"/>
            <a:ext cx="611532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ALTERAÇÃO NOS ITENS DE VERIFICAÇÃO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19" name="Google Shape;586;p66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91;p67"/>
          <p:cNvSpPr/>
          <p:nvPr/>
        </p:nvSpPr>
        <p:spPr>
          <a:xfrm>
            <a:off x="2520" y="0"/>
            <a:ext cx="1007172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521" name="Google Shape;592;p67"/>
          <p:cNvSpPr/>
          <p:nvPr/>
        </p:nvSpPr>
        <p:spPr>
          <a:xfrm>
            <a:off x="728280" y="1188000"/>
            <a:ext cx="8619480" cy="1507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3 e 4 - Receitas e Despesas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616"/>
              </a:spcBef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Atualidade: 30 dias da data da consulta.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2" name="Google Shape;593;p67"/>
          <p:cNvSpPr/>
          <p:nvPr/>
        </p:nvSpPr>
        <p:spPr>
          <a:xfrm>
            <a:off x="1980360" y="346320"/>
            <a:ext cx="611532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ALTERAÇÃO NOS ITENS DE VERIFICAÇÃO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23" name="Google Shape;594;p67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99;p68"/>
          <p:cNvSpPr/>
          <p:nvPr/>
        </p:nvSpPr>
        <p:spPr>
          <a:xfrm>
            <a:off x="2520" y="0"/>
            <a:ext cx="1007172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525" name="Google Shape;600;p68"/>
          <p:cNvSpPr/>
          <p:nvPr/>
        </p:nvSpPr>
        <p:spPr>
          <a:xfrm>
            <a:off x="728280" y="1116000"/>
            <a:ext cx="8619480" cy="2659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Aumento do Peso da Dimensão Obras → peso 2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332"/>
              </a:spcBef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13.5 -  Contém mapa do site institucional? </a:t>
            </a:r>
            <a:r>
              <a:rPr b="1" lang="pt-BR" sz="1800" strike="noStrike" u="none">
                <a:solidFill>
                  <a:srgbClr val="ff0000"/>
                </a:solidFill>
                <a:uFillTx/>
                <a:latin typeface="Arial"/>
                <a:ea typeface="Arial"/>
              </a:rPr>
              <a:t>(Recomendado)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482"/>
              </a:spcBef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15.2 - Publica a sua Política de Privacidade e Proteção de Dados? </a:t>
            </a:r>
            <a:r>
              <a:rPr b="1" lang="pt-BR" sz="1800" strike="noStrike" u="none">
                <a:solidFill>
                  <a:srgbClr val="ff0000"/>
                </a:solidFill>
                <a:uFillTx/>
                <a:latin typeface="Arial"/>
                <a:ea typeface="Arial"/>
              </a:rPr>
              <a:t>(Recomendado)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482"/>
              </a:spcBef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18.4 Divulga lista dos medicamentos […] </a:t>
            </a:r>
            <a:r>
              <a:rPr b="1" lang="pt-BR" sz="1800" strike="noStrike" u="none">
                <a:solidFill>
                  <a:srgbClr val="ff0000"/>
                </a:solidFill>
                <a:uFillTx/>
                <a:latin typeface="Arial"/>
                <a:ea typeface="Arial"/>
              </a:rPr>
              <a:t>(Recomendado)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6" name="Google Shape;601;p68"/>
          <p:cNvSpPr/>
          <p:nvPr/>
        </p:nvSpPr>
        <p:spPr>
          <a:xfrm>
            <a:off x="1980360" y="346320"/>
            <a:ext cx="611532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ALTERAÇÃO DE NÍVEL DE EXIGÊNCIA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27" name="Google Shape;602;p68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70;p7"/>
          <p:cNvSpPr/>
          <p:nvPr/>
        </p:nvSpPr>
        <p:spPr>
          <a:xfrm>
            <a:off x="2160" y="0"/>
            <a:ext cx="1007172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49" name="Google Shape;71;p7"/>
          <p:cNvSpPr/>
          <p:nvPr/>
        </p:nvSpPr>
        <p:spPr>
          <a:xfrm>
            <a:off x="728280" y="1260000"/>
            <a:ext cx="8619480" cy="2693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Critérios: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são os </a:t>
            </a:r>
            <a:r>
              <a:rPr b="0" lang="pt-BR" sz="1800" strike="noStrike" u="sng">
                <a:solidFill>
                  <a:srgbClr val="3465a4"/>
                </a:solidFill>
                <a:uFillTx/>
                <a:latin typeface="Arial"/>
                <a:ea typeface="Arial"/>
              </a:rPr>
              <a:t>quesitos a serem examinados nos portais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, ou seja, as perguntas feitas na avaliação.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1191"/>
              </a:spcBef>
              <a:tabLst>
                <a:tab algn="l" pos="0"/>
              </a:tabLst>
            </a:pPr>
            <a:r>
              <a:rPr b="0" i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“</a:t>
            </a:r>
            <a:r>
              <a:rPr b="0" i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1.1 Possui sítio oficial próprio na internet?”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183"/>
              </a:spcBef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A composição da nota de cada critério será definida de acordo com seus </a:t>
            </a:r>
            <a:r>
              <a:rPr b="1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itens de verificação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0" name="Google Shape;72;p7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1" name="Google Shape;73;p7"/>
          <p:cNvSpPr/>
          <p:nvPr/>
        </p:nvSpPr>
        <p:spPr>
          <a:xfrm>
            <a:off x="25200" y="396720"/>
            <a:ext cx="1006920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MATRIZ DE CRITÉRIOS DE AVALIAÇÃO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9"/>
          <p:cNvSpPr/>
          <p:nvPr/>
        </p:nvSpPr>
        <p:spPr>
          <a:xfrm>
            <a:off x="2520" y="0"/>
            <a:ext cx="10071720" cy="56646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529" name="Google Shape;529;p59" descr=""/>
          <p:cNvPicPr/>
          <p:nvPr/>
        </p:nvPicPr>
        <p:blipFill>
          <a:blip r:embed="rId1"/>
          <a:stretch/>
        </p:blipFill>
        <p:spPr>
          <a:xfrm>
            <a:off x="6984000" y="1224000"/>
            <a:ext cx="2515320" cy="2935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0" name="Google Shape;530;p59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579600" y="1176480"/>
            <a:ext cx="6343920" cy="3318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607;p69" descr=""/>
          <p:cNvPicPr/>
          <p:nvPr/>
        </p:nvPicPr>
        <p:blipFill>
          <a:blip r:embed="rId1"/>
          <a:stretch/>
        </p:blipFill>
        <p:spPr>
          <a:xfrm>
            <a:off x="612000" y="1013040"/>
            <a:ext cx="8813160" cy="3200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2" name="Google Shape;608;p69"/>
          <p:cNvSpPr/>
          <p:nvPr/>
        </p:nvSpPr>
        <p:spPr>
          <a:xfrm>
            <a:off x="0" y="4770000"/>
            <a:ext cx="10073520" cy="8964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2a6099"/>
              </a:gs>
            </a:gsLst>
            <a:lin ang="132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cxnSp>
        <p:nvCxnSpPr>
          <p:cNvPr id="533" name="Google Shape;610;p69"/>
          <p:cNvCxnSpPr/>
          <p:nvPr/>
        </p:nvCxnSpPr>
        <p:spPr>
          <a:xfrm flipH="1">
            <a:off x="372960" y="5030640"/>
            <a:ext cx="10440" cy="426960"/>
          </a:xfrm>
          <a:prstGeom prst="straightConnector1">
            <a:avLst/>
          </a:prstGeom>
          <a:ln w="19080">
            <a:solidFill>
              <a:srgbClr val="f2cd0d"/>
            </a:solidFill>
            <a:round/>
          </a:ln>
        </p:spPr>
      </p:cxnSp>
      <p:sp>
        <p:nvSpPr>
          <p:cNvPr id="534" name="Google Shape;154;p 5"/>
          <p:cNvSpPr/>
          <p:nvPr/>
        </p:nvSpPr>
        <p:spPr>
          <a:xfrm>
            <a:off x="389160" y="5052600"/>
            <a:ext cx="694152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SISTEMA AVALIA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615;p70"/>
          <p:cNvSpPr/>
          <p:nvPr/>
        </p:nvSpPr>
        <p:spPr>
          <a:xfrm>
            <a:off x="3150000" y="1038960"/>
            <a:ext cx="3759480" cy="69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SISTEMA AVALIA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6" name="Google Shape;616;p70"/>
          <p:cNvSpPr/>
          <p:nvPr/>
        </p:nvSpPr>
        <p:spPr>
          <a:xfrm>
            <a:off x="8640" y="1980000"/>
            <a:ext cx="10059480" cy="87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1078b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537" name="Google Shape;617;p70"/>
          <p:cNvSpPr/>
          <p:nvPr/>
        </p:nvSpPr>
        <p:spPr>
          <a:xfrm>
            <a:off x="2880000" y="2160000"/>
            <a:ext cx="4299480" cy="10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6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Como fazer o cadastro?</a:t>
            </a:r>
            <a:endParaRPr b="0" lang="pt-BR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34"/>
              </a:spcBef>
              <a:tabLst>
                <a:tab algn="l" pos="0"/>
              </a:tabLst>
            </a:pPr>
            <a:endParaRPr b="0" lang="pt-BR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38" name="Google Shape;618;p70" descr=""/>
          <p:cNvPicPr/>
          <p:nvPr/>
        </p:nvPicPr>
        <p:blipFill>
          <a:blip r:embed="rId1"/>
          <a:stretch/>
        </p:blipFill>
        <p:spPr>
          <a:xfrm>
            <a:off x="4141440" y="3056040"/>
            <a:ext cx="1795320" cy="2340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9" name="Google Shape;619;p70" descr=""/>
          <p:cNvPicPr/>
          <p:nvPr/>
        </p:nvPicPr>
        <p:blipFill>
          <a:blip r:embed="rId2"/>
          <a:stretch/>
        </p:blipFill>
        <p:spPr>
          <a:xfrm>
            <a:off x="8655480" y="720"/>
            <a:ext cx="1418760" cy="473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624;p71"/>
          <p:cNvSpPr/>
          <p:nvPr/>
        </p:nvSpPr>
        <p:spPr>
          <a:xfrm>
            <a:off x="0" y="0"/>
            <a:ext cx="10074240" cy="47520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541" name="Google Shape;625;p71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3040" cy="73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2" name="Google Shape;626;p71" descr=""/>
          <p:cNvPicPr/>
          <p:nvPr/>
        </p:nvPicPr>
        <p:blipFill>
          <a:blip r:embed="rId2"/>
          <a:srcRect l="0" t="0" r="10" b="0"/>
          <a:stretch/>
        </p:blipFill>
        <p:spPr>
          <a:xfrm>
            <a:off x="5285520" y="850320"/>
            <a:ext cx="3804120" cy="350388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</p:pic>
      <p:sp>
        <p:nvSpPr>
          <p:cNvPr id="543" name="Google Shape;627;p71"/>
          <p:cNvSpPr/>
          <p:nvPr/>
        </p:nvSpPr>
        <p:spPr>
          <a:xfrm>
            <a:off x="1103400" y="892080"/>
            <a:ext cx="3140280" cy="277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pt-BR" sz="24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Cadastro prévio</a:t>
            </a:r>
            <a:endParaRPr b="0" lang="pt-B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Bef>
                <a:spcPts val="567"/>
              </a:spcBef>
              <a:tabLst>
                <a:tab algn="l" pos="0"/>
              </a:tabLst>
            </a:pPr>
            <a:endParaRPr b="0" lang="pt-B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567"/>
              </a:spcBef>
              <a:tabLst>
                <a:tab algn="l" pos="0"/>
              </a:tabLst>
            </a:pPr>
            <a:r>
              <a:rPr b="0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Quem já tiver o 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567"/>
              </a:spcBef>
              <a:tabLst>
                <a:tab algn="l" pos="0"/>
              </a:tabLst>
            </a:pPr>
            <a:r>
              <a:rPr b="0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cadastro de 2024, 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567"/>
              </a:spcBef>
              <a:tabLst>
                <a:tab algn="l" pos="0"/>
              </a:tabLst>
            </a:pPr>
            <a:r>
              <a:rPr b="0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pode utilizar o 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567"/>
              </a:spcBef>
              <a:tabLst>
                <a:tab algn="l" pos="0"/>
              </a:tabLst>
            </a:pPr>
            <a:r>
              <a:rPr b="1" lang="pt-BR" sz="2200" strike="noStrike" u="none">
                <a:solidFill>
                  <a:srgbClr val="ffd428"/>
                </a:solidFill>
                <a:uFillTx/>
                <a:latin typeface="Arial"/>
                <a:ea typeface="Arial"/>
              </a:rPr>
              <a:t>mesmo usuário</a:t>
            </a:r>
            <a:r>
              <a:rPr b="0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.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44" name="Google Shape;628;p71"/>
          <p:cNvCxnSpPr/>
          <p:nvPr/>
        </p:nvCxnSpPr>
        <p:spPr>
          <a:xfrm>
            <a:off x="1195200" y="1363680"/>
            <a:ext cx="2640960" cy="15840"/>
          </a:xfrm>
          <a:prstGeom prst="straightConnector1">
            <a:avLst/>
          </a:prstGeom>
          <a:ln w="19080">
            <a:solidFill>
              <a:srgbClr val="f2cd0d"/>
            </a:solidFill>
            <a:round/>
          </a:ln>
        </p:spPr>
      </p:cxnSp>
      <p:sp>
        <p:nvSpPr>
          <p:cNvPr id="545" name="Google Shape;629;p71"/>
          <p:cNvSpPr/>
          <p:nvPr/>
        </p:nvSpPr>
        <p:spPr>
          <a:xfrm>
            <a:off x="1103400" y="3972240"/>
            <a:ext cx="3198960" cy="39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1400" strike="noStrike" u="sng">
                <a:solidFill>
                  <a:srgbClr val="ffd428"/>
                </a:solidFill>
                <a:uFillTx/>
                <a:latin typeface="Arial"/>
                <a:ea typeface="Arial"/>
              </a:rPr>
              <a:t>https://avalia.atricon.org.br/</a:t>
            </a:r>
            <a:endParaRPr b="0" lang="pt-B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634;p72"/>
          <p:cNvSpPr/>
          <p:nvPr/>
        </p:nvSpPr>
        <p:spPr>
          <a:xfrm>
            <a:off x="0" y="0"/>
            <a:ext cx="10074240" cy="47520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547" name="Google Shape;635;p72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3040" cy="73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8" name="Google Shape;636;p72" descr=""/>
          <p:cNvPicPr/>
          <p:nvPr/>
        </p:nvPicPr>
        <p:blipFill>
          <a:blip r:embed="rId2"/>
          <a:stretch/>
        </p:blipFill>
        <p:spPr>
          <a:xfrm>
            <a:off x="1115640" y="1663920"/>
            <a:ext cx="3001680" cy="2764080"/>
          </a:xfrm>
          <a:prstGeom prst="rect">
            <a:avLst/>
          </a:prstGeom>
          <a:noFill/>
          <a:ln w="9360">
            <a:solidFill>
              <a:srgbClr val="3465a4"/>
            </a:solidFill>
            <a:round/>
          </a:ln>
        </p:spPr>
      </p:pic>
      <p:sp>
        <p:nvSpPr>
          <p:cNvPr id="549" name="Google Shape;637;p72"/>
          <p:cNvSpPr/>
          <p:nvPr/>
        </p:nvSpPr>
        <p:spPr>
          <a:xfrm>
            <a:off x="1103400" y="892080"/>
            <a:ext cx="314028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pt-BR" sz="24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Criar nova conta</a:t>
            </a:r>
            <a:endParaRPr b="0" lang="pt-B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50" name="Google Shape;638;p72"/>
          <p:cNvCxnSpPr/>
          <p:nvPr/>
        </p:nvCxnSpPr>
        <p:spPr>
          <a:xfrm>
            <a:off x="1159200" y="1363680"/>
            <a:ext cx="2640960" cy="15480"/>
          </a:xfrm>
          <a:prstGeom prst="straightConnector1">
            <a:avLst/>
          </a:prstGeom>
          <a:ln w="19080">
            <a:solidFill>
              <a:srgbClr val="f2cd0d"/>
            </a:solidFill>
            <a:round/>
          </a:ln>
        </p:spPr>
      </p:cxnSp>
      <p:pic>
        <p:nvPicPr>
          <p:cNvPr id="551" name="Google Shape;640;p72" descr=""/>
          <p:cNvPicPr/>
          <p:nvPr/>
        </p:nvPicPr>
        <p:blipFill>
          <a:blip r:embed="rId3"/>
          <a:stretch/>
        </p:blipFill>
        <p:spPr>
          <a:xfrm>
            <a:off x="5905440" y="87480"/>
            <a:ext cx="3000600" cy="457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52" name="Google Shape;641;p72"/>
          <p:cNvSpPr/>
          <p:nvPr/>
        </p:nvSpPr>
        <p:spPr>
          <a:xfrm>
            <a:off x="4773960" y="2457720"/>
            <a:ext cx="532440" cy="4798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3cac7">
              <a:alpha val="85000"/>
            </a:srgbClr>
          </a:solidFill>
          <a:ln w="19080">
            <a:solidFill>
              <a:srgbClr val="81ac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553" name="Google Shape;659;p 1"/>
          <p:cNvSpPr/>
          <p:nvPr/>
        </p:nvSpPr>
        <p:spPr>
          <a:xfrm>
            <a:off x="2772000" y="3960000"/>
            <a:ext cx="1101600" cy="35964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8280" rIns="98280" tIns="99720" bIns="9972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646;p73"/>
          <p:cNvSpPr/>
          <p:nvPr/>
        </p:nvSpPr>
        <p:spPr>
          <a:xfrm>
            <a:off x="0" y="0"/>
            <a:ext cx="10074240" cy="47520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555" name="Google Shape;647;p73" descr=""/>
          <p:cNvPicPr/>
          <p:nvPr/>
        </p:nvPicPr>
        <p:blipFill>
          <a:blip r:embed="rId1"/>
          <a:stretch/>
        </p:blipFill>
        <p:spPr>
          <a:xfrm>
            <a:off x="5905440" y="86400"/>
            <a:ext cx="3000600" cy="4579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56" name="Google Shape;648;p73" descr=""/>
          <p:cNvPicPr/>
          <p:nvPr/>
        </p:nvPicPr>
        <p:blipFill>
          <a:blip r:embed="rId2"/>
          <a:stretch/>
        </p:blipFill>
        <p:spPr>
          <a:xfrm>
            <a:off x="3939480" y="4860000"/>
            <a:ext cx="2183040" cy="73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57" name="Google Shape;649;p73"/>
          <p:cNvSpPr/>
          <p:nvPr/>
        </p:nvSpPr>
        <p:spPr>
          <a:xfrm>
            <a:off x="360000" y="540000"/>
            <a:ext cx="5184360" cy="385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pt-BR" sz="24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Criar nova conta</a:t>
            </a:r>
            <a:endParaRPr b="0" lang="pt-B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tabLst>
                <a:tab algn="l" pos="0"/>
              </a:tabLst>
            </a:pPr>
            <a:r>
              <a:rPr b="1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Usuário: </a:t>
            </a: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único.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tabLst>
                <a:tab algn="l" pos="0"/>
              </a:tabLst>
            </a:pPr>
            <a:r>
              <a:rPr b="1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Município: </a:t>
            </a: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a ser avaliado.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tabLst>
                <a:tab algn="l" pos="0"/>
              </a:tabLst>
            </a:pPr>
            <a:r>
              <a:rPr b="1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Unidade Gestora:</a:t>
            </a: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 é possível selecionar várias.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tabLst>
                <a:tab algn="l" pos="0"/>
              </a:tabLst>
            </a:pP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Após o cadastro, o gestor terá o acesso de  </a:t>
            </a:r>
            <a:r>
              <a:rPr b="0" lang="pt-BR" sz="1800" strike="noStrike" u="sng">
                <a:solidFill>
                  <a:srgbClr val="f2cd0d"/>
                </a:solidFill>
                <a:uFillTx/>
                <a:latin typeface="Arial"/>
                <a:ea typeface="Arial"/>
              </a:rPr>
              <a:t>avaliador</a:t>
            </a: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283"/>
              </a:spcBef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highlight>
                  <a:srgbClr val="ffde59"/>
                </a:highlight>
                <a:uFillTx/>
                <a:latin typeface="Arial"/>
                <a:ea typeface="Arial"/>
              </a:rPr>
              <a:t>Se o mesmo gestor for responsável por mais de um ente, mais de uma conta deverá ser criada.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58" name="Google Shape;650;p73"/>
          <p:cNvCxnSpPr/>
          <p:nvPr/>
        </p:nvCxnSpPr>
        <p:spPr>
          <a:xfrm>
            <a:off x="475200" y="1039680"/>
            <a:ext cx="2640960" cy="15840"/>
          </a:xfrm>
          <a:prstGeom prst="straightConnector1">
            <a:avLst/>
          </a:prstGeom>
          <a:ln w="19080">
            <a:solidFill>
              <a:srgbClr val="f2cd0d"/>
            </a:solidFill>
            <a:round/>
          </a:ln>
        </p:spPr>
      </p:cxnSp>
      <p:sp>
        <p:nvSpPr>
          <p:cNvPr id="559" name="Google Shape;659;p 2"/>
          <p:cNvSpPr/>
          <p:nvPr/>
        </p:nvSpPr>
        <p:spPr>
          <a:xfrm>
            <a:off x="6098040" y="2448000"/>
            <a:ext cx="2721600" cy="214596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8280" rIns="98280" tIns="99720" bIns="9972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656;p74"/>
          <p:cNvSpPr/>
          <p:nvPr/>
        </p:nvSpPr>
        <p:spPr>
          <a:xfrm>
            <a:off x="0" y="0"/>
            <a:ext cx="10074240" cy="47520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561" name="" descr=""/>
          <p:cNvPicPr/>
          <p:nvPr/>
        </p:nvPicPr>
        <p:blipFill>
          <a:blip r:embed="rId1"/>
          <a:stretch/>
        </p:blipFill>
        <p:spPr>
          <a:xfrm>
            <a:off x="178200" y="1080000"/>
            <a:ext cx="9723960" cy="341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62" name="Google Shape;657;p74" descr=""/>
          <p:cNvPicPr/>
          <p:nvPr/>
        </p:nvPicPr>
        <p:blipFill>
          <a:blip r:embed="rId2"/>
          <a:stretch/>
        </p:blipFill>
        <p:spPr>
          <a:xfrm>
            <a:off x="3939480" y="4860000"/>
            <a:ext cx="2183040" cy="73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63" name="Google Shape;659;p74"/>
          <p:cNvSpPr/>
          <p:nvPr/>
        </p:nvSpPr>
        <p:spPr>
          <a:xfrm>
            <a:off x="8676000" y="1476000"/>
            <a:ext cx="1101600" cy="140364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8280" rIns="98280" tIns="99720" bIns="9972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564" name="Google Shape;660;p74"/>
          <p:cNvSpPr/>
          <p:nvPr/>
        </p:nvSpPr>
        <p:spPr>
          <a:xfrm>
            <a:off x="416880" y="379080"/>
            <a:ext cx="4932720" cy="4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pt-BR" sz="24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Alteração de Dados do Usuário</a:t>
            </a:r>
            <a:endParaRPr b="0" lang="pt-B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65" name="Google Shape;661;p74"/>
          <p:cNvCxnSpPr/>
          <p:nvPr/>
        </p:nvCxnSpPr>
        <p:spPr>
          <a:xfrm>
            <a:off x="468000" y="859680"/>
            <a:ext cx="4693680" cy="14400"/>
          </a:xfrm>
          <a:prstGeom prst="straightConnector1">
            <a:avLst/>
          </a:prstGeom>
          <a:ln w="19080">
            <a:solidFill>
              <a:srgbClr val="f2cd0d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666;p75"/>
          <p:cNvSpPr/>
          <p:nvPr/>
        </p:nvSpPr>
        <p:spPr>
          <a:xfrm>
            <a:off x="0" y="0"/>
            <a:ext cx="10074240" cy="47520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567" name="Google Shape;667;p75" descr=""/>
          <p:cNvPicPr/>
          <p:nvPr/>
        </p:nvPicPr>
        <p:blipFill>
          <a:blip r:embed="rId1"/>
          <a:stretch/>
        </p:blipFill>
        <p:spPr>
          <a:xfrm>
            <a:off x="316440" y="1152000"/>
            <a:ext cx="9447840" cy="3330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68" name="Google Shape;668;p75" descr=""/>
          <p:cNvPicPr/>
          <p:nvPr/>
        </p:nvPicPr>
        <p:blipFill>
          <a:blip r:embed="rId2"/>
          <a:stretch/>
        </p:blipFill>
        <p:spPr>
          <a:xfrm>
            <a:off x="3939480" y="4860000"/>
            <a:ext cx="2183040" cy="73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69" name="Google Shape;669;p75"/>
          <p:cNvSpPr/>
          <p:nvPr/>
        </p:nvSpPr>
        <p:spPr>
          <a:xfrm>
            <a:off x="1692000" y="2304000"/>
            <a:ext cx="342360" cy="21564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570" name="Google Shape;670;p75"/>
          <p:cNvSpPr/>
          <p:nvPr/>
        </p:nvSpPr>
        <p:spPr>
          <a:xfrm>
            <a:off x="3744000" y="2141280"/>
            <a:ext cx="719640" cy="19836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571" name="Google Shape;671;p75"/>
          <p:cNvSpPr/>
          <p:nvPr/>
        </p:nvSpPr>
        <p:spPr>
          <a:xfrm>
            <a:off x="5669280" y="2141280"/>
            <a:ext cx="630360" cy="19836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cxnSp>
        <p:nvCxnSpPr>
          <p:cNvPr id="572" name="Google Shape;673;p75"/>
          <p:cNvCxnSpPr/>
          <p:nvPr/>
        </p:nvCxnSpPr>
        <p:spPr>
          <a:xfrm>
            <a:off x="504000" y="859680"/>
            <a:ext cx="4693680" cy="14400"/>
          </a:xfrm>
          <a:prstGeom prst="straightConnector1">
            <a:avLst/>
          </a:prstGeom>
          <a:ln w="19080">
            <a:solidFill>
              <a:srgbClr val="f2cd0d"/>
            </a:solidFill>
            <a:round/>
          </a:ln>
        </p:spPr>
      </p:cxnSp>
      <p:sp>
        <p:nvSpPr>
          <p:cNvPr id="573" name="Google Shape;660;p 1"/>
          <p:cNvSpPr/>
          <p:nvPr/>
        </p:nvSpPr>
        <p:spPr>
          <a:xfrm>
            <a:off x="416880" y="379080"/>
            <a:ext cx="4932720" cy="4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pt-BR" sz="24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Alteração de Dados do Usuário</a:t>
            </a:r>
            <a:endParaRPr b="0" lang="pt-B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678;p76"/>
          <p:cNvSpPr/>
          <p:nvPr/>
        </p:nvSpPr>
        <p:spPr>
          <a:xfrm>
            <a:off x="8640" y="1980000"/>
            <a:ext cx="10059480" cy="87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1078b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575" name="Google Shape;679;p76"/>
          <p:cNvSpPr/>
          <p:nvPr/>
        </p:nvSpPr>
        <p:spPr>
          <a:xfrm>
            <a:off x="3150000" y="1038960"/>
            <a:ext cx="3759480" cy="69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SISTEMA AVALIA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6" name="Google Shape;680;p76"/>
          <p:cNvSpPr/>
          <p:nvPr/>
        </p:nvSpPr>
        <p:spPr>
          <a:xfrm>
            <a:off x="2880000" y="2160000"/>
            <a:ext cx="4299480" cy="10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6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Como redefinir a senha?</a:t>
            </a:r>
            <a:endParaRPr b="0" lang="pt-BR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34"/>
              </a:spcBef>
              <a:tabLst>
                <a:tab algn="l" pos="0"/>
              </a:tabLst>
            </a:pPr>
            <a:endParaRPr b="0" lang="pt-BR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77" name="Google Shape;681;p76" descr=""/>
          <p:cNvPicPr/>
          <p:nvPr/>
        </p:nvPicPr>
        <p:blipFill>
          <a:blip r:embed="rId1"/>
          <a:stretch/>
        </p:blipFill>
        <p:spPr>
          <a:xfrm>
            <a:off x="8655480" y="720"/>
            <a:ext cx="1418760" cy="473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656;p 1"/>
          <p:cNvSpPr/>
          <p:nvPr/>
        </p:nvSpPr>
        <p:spPr>
          <a:xfrm>
            <a:off x="0" y="0"/>
            <a:ext cx="10074240" cy="47520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579" name="" descr=""/>
          <p:cNvPicPr/>
          <p:nvPr/>
        </p:nvPicPr>
        <p:blipFill>
          <a:blip r:embed="rId1"/>
          <a:stretch/>
        </p:blipFill>
        <p:spPr>
          <a:xfrm>
            <a:off x="178200" y="1080000"/>
            <a:ext cx="9723960" cy="341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0" name="Google Shape;657;p 2" descr=""/>
          <p:cNvPicPr/>
          <p:nvPr/>
        </p:nvPicPr>
        <p:blipFill>
          <a:blip r:embed="rId2"/>
          <a:stretch/>
        </p:blipFill>
        <p:spPr>
          <a:xfrm>
            <a:off x="3939480" y="4860000"/>
            <a:ext cx="2183040" cy="73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81" name="Google Shape;659;p 4"/>
          <p:cNvSpPr/>
          <p:nvPr/>
        </p:nvSpPr>
        <p:spPr>
          <a:xfrm>
            <a:off x="8676000" y="1476000"/>
            <a:ext cx="1101600" cy="140364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8280" rIns="98280" tIns="99720" bIns="9972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582" name="Google Shape;660;p 2"/>
          <p:cNvSpPr/>
          <p:nvPr/>
        </p:nvSpPr>
        <p:spPr>
          <a:xfrm>
            <a:off x="560880" y="379080"/>
            <a:ext cx="4932720" cy="4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pt-BR" sz="24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Alterar senha</a:t>
            </a:r>
            <a:endParaRPr b="0" lang="pt-B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83" name="Google Shape;709;p 1"/>
          <p:cNvCxnSpPr/>
          <p:nvPr/>
        </p:nvCxnSpPr>
        <p:spPr>
          <a:xfrm>
            <a:off x="612000" y="848880"/>
            <a:ext cx="2640960" cy="15840"/>
          </a:xfrm>
          <a:prstGeom prst="straightConnector1">
            <a:avLst/>
          </a:prstGeom>
          <a:ln w="19080">
            <a:solidFill>
              <a:srgbClr val="f2cd0d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78;p8"/>
          <p:cNvSpPr/>
          <p:nvPr/>
        </p:nvSpPr>
        <p:spPr>
          <a:xfrm>
            <a:off x="-2520" y="0"/>
            <a:ext cx="10071720" cy="474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53" name="Google Shape;79;p8"/>
          <p:cNvSpPr/>
          <p:nvPr/>
        </p:nvSpPr>
        <p:spPr>
          <a:xfrm>
            <a:off x="638280" y="972000"/>
            <a:ext cx="8799480" cy="36651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3465a4"/>
                </a:solidFill>
                <a:uFillTx/>
                <a:latin typeface="Arial"/>
                <a:ea typeface="Arial"/>
              </a:rPr>
              <a:t>Itens de verificação: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Noto Sans Symbols"/>
              <a:buChar char="⮚"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Disponibilidade (define 30% da nota do critério);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Noto Sans Symbols"/>
              <a:buChar char="⮚"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Atualidade </a:t>
            </a:r>
            <a:r>
              <a:rPr b="0" lang="pt-BR" sz="18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(define 30% da nota do critério);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Noto Sans Symbols"/>
              <a:buChar char="⮚"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Série histórica </a:t>
            </a:r>
            <a:r>
              <a:rPr b="0" lang="pt-BR" sz="18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(define 20% da nota do critério);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Noto Sans Symbols"/>
              <a:buChar char="⮚"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Gravação de Relatórios </a:t>
            </a:r>
            <a:r>
              <a:rPr b="0" lang="pt-BR" sz="18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(define 10% da nota do critério);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Noto Sans Symbols"/>
              <a:buChar char="⮚"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Filtro de pesquisa </a:t>
            </a:r>
            <a:r>
              <a:rPr b="0" lang="pt-BR" sz="18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(define 10% da nota do critério).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pt-BR" sz="1800" strike="noStrike" u="none">
                <a:solidFill>
                  <a:srgbClr val="000000"/>
                </a:solidFill>
                <a:highlight>
                  <a:srgbClr val="f2cd0d"/>
                </a:highlight>
                <a:uFillTx/>
                <a:latin typeface="Arial"/>
                <a:ea typeface="Arial"/>
              </a:rPr>
              <a:t>OBS.: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Quando um ou mais dos itens de verificação não se aplicarem a determinado critério, o seu percentual será </a:t>
            </a:r>
            <a:r>
              <a:rPr b="0" lang="pt-BR" sz="1800" strike="noStrike" u="sng">
                <a:solidFill>
                  <a:srgbClr val="3465a4"/>
                </a:solidFill>
                <a:uFillTx/>
                <a:latin typeface="Arial"/>
                <a:ea typeface="Arial"/>
              </a:rPr>
              <a:t>proporcionalmente distribuído entre itens restantes</a:t>
            </a:r>
            <a:r>
              <a:rPr b="0" lang="pt-BR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4" name="Google Shape;80;p8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0520" cy="734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5" name="Google Shape;81;p8"/>
          <p:cNvSpPr/>
          <p:nvPr/>
        </p:nvSpPr>
        <p:spPr>
          <a:xfrm>
            <a:off x="12600" y="384120"/>
            <a:ext cx="10069200" cy="38232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MATRIZ DE CRITÉRIOS DE AVALIAÇÃO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706;p79"/>
          <p:cNvSpPr/>
          <p:nvPr/>
        </p:nvSpPr>
        <p:spPr>
          <a:xfrm>
            <a:off x="0" y="0"/>
            <a:ext cx="10074240" cy="47520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585" name="Google Shape;707;p79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3040" cy="73728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586" name="Google Shape;709;p79"/>
          <p:cNvCxnSpPr/>
          <p:nvPr/>
        </p:nvCxnSpPr>
        <p:spPr>
          <a:xfrm>
            <a:off x="612000" y="848880"/>
            <a:ext cx="2640960" cy="15840"/>
          </a:xfrm>
          <a:prstGeom prst="straightConnector1">
            <a:avLst/>
          </a:prstGeom>
          <a:ln w="19080">
            <a:solidFill>
              <a:srgbClr val="f2cd0d"/>
            </a:solidFill>
            <a:round/>
          </a:ln>
        </p:spPr>
      </p:cxnSp>
      <p:pic>
        <p:nvPicPr>
          <p:cNvPr id="587" name="Google Shape;710;p79" descr=""/>
          <p:cNvPicPr/>
          <p:nvPr/>
        </p:nvPicPr>
        <p:blipFill>
          <a:blip r:embed="rId2"/>
          <a:stretch/>
        </p:blipFill>
        <p:spPr>
          <a:xfrm>
            <a:off x="1116000" y="1063440"/>
            <a:ext cx="7848720" cy="3616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88" name="Google Shape;660;p 6"/>
          <p:cNvSpPr/>
          <p:nvPr/>
        </p:nvSpPr>
        <p:spPr>
          <a:xfrm>
            <a:off x="560880" y="379080"/>
            <a:ext cx="4932720" cy="4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pt-BR" sz="24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Alterar senha</a:t>
            </a:r>
            <a:endParaRPr b="0" lang="pt-B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715;p80"/>
          <p:cNvSpPr/>
          <p:nvPr/>
        </p:nvSpPr>
        <p:spPr>
          <a:xfrm>
            <a:off x="0" y="0"/>
            <a:ext cx="10074240" cy="47520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590" name="Google Shape;716;p80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3040" cy="73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91" name="Google Shape;717;p80" descr=""/>
          <p:cNvPicPr/>
          <p:nvPr/>
        </p:nvPicPr>
        <p:blipFill>
          <a:blip r:embed="rId2"/>
          <a:stretch/>
        </p:blipFill>
        <p:spPr>
          <a:xfrm>
            <a:off x="942120" y="850320"/>
            <a:ext cx="3804480" cy="3503880"/>
          </a:xfrm>
          <a:prstGeom prst="rect">
            <a:avLst/>
          </a:prstGeom>
          <a:noFill/>
          <a:ln w="9360">
            <a:solidFill>
              <a:srgbClr val="3465a4"/>
            </a:solidFill>
            <a:round/>
          </a:ln>
        </p:spPr>
      </p:pic>
      <p:pic>
        <p:nvPicPr>
          <p:cNvPr id="592" name="Google Shape;718;p80" descr=""/>
          <p:cNvPicPr/>
          <p:nvPr/>
        </p:nvPicPr>
        <p:blipFill>
          <a:blip r:embed="rId3"/>
          <a:stretch/>
        </p:blipFill>
        <p:spPr>
          <a:xfrm>
            <a:off x="5440320" y="850320"/>
            <a:ext cx="3728520" cy="3503880"/>
          </a:xfrm>
          <a:prstGeom prst="rect">
            <a:avLst/>
          </a:prstGeom>
          <a:noFill/>
          <a:ln w="9360">
            <a:solidFill>
              <a:srgbClr val="3465a4"/>
            </a:solidFill>
            <a:round/>
          </a:ln>
        </p:spPr>
      </p:pic>
      <p:sp>
        <p:nvSpPr>
          <p:cNvPr id="593" name="Google Shape;720;p80"/>
          <p:cNvSpPr/>
          <p:nvPr/>
        </p:nvSpPr>
        <p:spPr>
          <a:xfrm>
            <a:off x="4968000" y="2457720"/>
            <a:ext cx="316080" cy="479880"/>
          </a:xfrm>
          <a:prstGeom prst="rightArrow">
            <a:avLst>
              <a:gd name="adj1" fmla="val 50000"/>
              <a:gd name="adj2" fmla="val 60935"/>
            </a:avLst>
          </a:prstGeom>
          <a:solidFill>
            <a:srgbClr val="b3cac7">
              <a:alpha val="85000"/>
            </a:srgbClr>
          </a:solidFill>
          <a:ln w="19080">
            <a:solidFill>
              <a:srgbClr val="81ac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594" name="Google Shape;659;p 8"/>
          <p:cNvSpPr/>
          <p:nvPr/>
        </p:nvSpPr>
        <p:spPr>
          <a:xfrm>
            <a:off x="1080000" y="3780000"/>
            <a:ext cx="1619640" cy="35964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8280" rIns="98280" tIns="99720" bIns="9972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725;p81"/>
          <p:cNvSpPr/>
          <p:nvPr/>
        </p:nvSpPr>
        <p:spPr>
          <a:xfrm>
            <a:off x="0" y="1980000"/>
            <a:ext cx="10059480" cy="87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1078b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596" name="Google Shape;726;p81"/>
          <p:cNvSpPr/>
          <p:nvPr/>
        </p:nvSpPr>
        <p:spPr>
          <a:xfrm>
            <a:off x="3150000" y="1038960"/>
            <a:ext cx="3759480" cy="69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SISTEMA AVALIA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7" name="Google Shape;727;p81"/>
          <p:cNvSpPr/>
          <p:nvPr/>
        </p:nvSpPr>
        <p:spPr>
          <a:xfrm>
            <a:off x="2880000" y="2160000"/>
            <a:ext cx="4299480" cy="10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6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Como fazer a avaliação?</a:t>
            </a:r>
            <a:endParaRPr b="0" lang="pt-BR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34"/>
              </a:spcBef>
              <a:tabLst>
                <a:tab algn="l" pos="0"/>
              </a:tabLst>
            </a:pPr>
            <a:endParaRPr b="0" lang="pt-BR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98" name="Google Shape;728;p81" descr=""/>
          <p:cNvPicPr/>
          <p:nvPr/>
        </p:nvPicPr>
        <p:blipFill>
          <a:blip r:embed="rId1"/>
          <a:stretch/>
        </p:blipFill>
        <p:spPr>
          <a:xfrm>
            <a:off x="8655480" y="720"/>
            <a:ext cx="1418760" cy="473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733;p82"/>
          <p:cNvSpPr/>
          <p:nvPr/>
        </p:nvSpPr>
        <p:spPr>
          <a:xfrm>
            <a:off x="0" y="0"/>
            <a:ext cx="10074240" cy="567036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600" name="" descr=""/>
          <p:cNvPicPr/>
          <p:nvPr/>
        </p:nvPicPr>
        <p:blipFill>
          <a:blip r:embed="rId1"/>
          <a:srcRect l="8559" t="0" r="0" b="0"/>
          <a:stretch/>
        </p:blipFill>
        <p:spPr>
          <a:xfrm>
            <a:off x="360000" y="252000"/>
            <a:ext cx="9217080" cy="5048280"/>
          </a:xfrm>
          <a:prstGeom prst="rect">
            <a:avLst/>
          </a:prstGeom>
          <a:noFill/>
          <a:ln w="0">
            <a:solidFill>
              <a:srgbClr val="ffffff"/>
            </a:solidFill>
            <a:prstDash val="sysDot"/>
          </a:ln>
        </p:spPr>
      </p:pic>
      <p:sp>
        <p:nvSpPr>
          <p:cNvPr id="601" name="Google Shape;738;p82"/>
          <p:cNvSpPr/>
          <p:nvPr/>
        </p:nvSpPr>
        <p:spPr>
          <a:xfrm>
            <a:off x="3470040" y="4572000"/>
            <a:ext cx="1209600" cy="34236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743;p83"/>
          <p:cNvSpPr/>
          <p:nvPr/>
        </p:nvSpPr>
        <p:spPr>
          <a:xfrm>
            <a:off x="0" y="0"/>
            <a:ext cx="10074240" cy="47520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cxnSp>
        <p:nvCxnSpPr>
          <p:cNvPr id="603" name="Google Shape;744;p83"/>
          <p:cNvCxnSpPr/>
          <p:nvPr/>
        </p:nvCxnSpPr>
        <p:spPr>
          <a:xfrm>
            <a:off x="583200" y="1364040"/>
            <a:ext cx="3427920" cy="15480"/>
          </a:xfrm>
          <a:prstGeom prst="straightConnector1">
            <a:avLst/>
          </a:prstGeom>
          <a:ln w="19080">
            <a:solidFill>
              <a:srgbClr val="f2cd0d"/>
            </a:solidFill>
            <a:round/>
          </a:ln>
        </p:spPr>
      </p:cxnSp>
      <p:pic>
        <p:nvPicPr>
          <p:cNvPr id="604" name="Google Shape;745;p83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3040" cy="73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05" name="Google Shape;746;p83"/>
          <p:cNvSpPr/>
          <p:nvPr/>
        </p:nvSpPr>
        <p:spPr>
          <a:xfrm>
            <a:off x="524880" y="883080"/>
            <a:ext cx="4443480" cy="34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pt-BR" sz="24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Iniciar nova avaliação</a:t>
            </a:r>
            <a:endParaRPr b="0" lang="pt-B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6" name="Google Shape;747;p83"/>
          <p:cNvSpPr/>
          <p:nvPr/>
        </p:nvSpPr>
        <p:spPr>
          <a:xfrm>
            <a:off x="5976000" y="1445760"/>
            <a:ext cx="3765600" cy="232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Selecionar Unidade Gestora (Prefeitura/Câmara) a ser avaliada e indicar se possui site oficial.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567"/>
              </a:spcBef>
              <a:tabLst>
                <a:tab algn="l" pos="0"/>
              </a:tabLst>
            </a:pPr>
            <a:r>
              <a:rPr b="1" lang="pt-BR" sz="1800" strike="noStrike" u="none">
                <a:solidFill>
                  <a:srgbClr val="f2cd0d"/>
                </a:solidFill>
                <a:uFillTx/>
                <a:latin typeface="Arial"/>
                <a:ea typeface="Arial"/>
              </a:rPr>
              <a:t>Não é possível</a:t>
            </a:r>
            <a:r>
              <a:rPr b="1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 a </a:t>
            </a:r>
            <a:r>
              <a:rPr b="1" lang="pt-BR" sz="1800" strike="noStrike" u="none">
                <a:solidFill>
                  <a:srgbClr val="f2cd0d"/>
                </a:solidFill>
                <a:uFillTx/>
                <a:latin typeface="Arial"/>
                <a:ea typeface="Arial"/>
              </a:rPr>
              <a:t>avaliação simultânea</a:t>
            </a:r>
            <a:r>
              <a:rPr b="1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 por dois avaliadores!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07" name="Google Shape;748;p83" descr=""/>
          <p:cNvPicPr/>
          <p:nvPr/>
        </p:nvPicPr>
        <p:blipFill>
          <a:blip r:embed="rId2"/>
          <a:stretch/>
        </p:blipFill>
        <p:spPr>
          <a:xfrm>
            <a:off x="593280" y="1620000"/>
            <a:ext cx="5298480" cy="223884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753;p84"/>
          <p:cNvSpPr/>
          <p:nvPr/>
        </p:nvSpPr>
        <p:spPr>
          <a:xfrm>
            <a:off x="0" y="0"/>
            <a:ext cx="10074240" cy="47520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609" name="Google Shape;754;p84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3040" cy="73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10" name="Google Shape;755;p84" descr=""/>
          <p:cNvPicPr/>
          <p:nvPr/>
        </p:nvPicPr>
        <p:blipFill>
          <a:blip r:embed="rId2"/>
          <a:srcRect l="2368" t="0" r="2642" b="0"/>
          <a:stretch/>
        </p:blipFill>
        <p:spPr>
          <a:xfrm>
            <a:off x="324000" y="540000"/>
            <a:ext cx="6825240" cy="395280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</p:pic>
      <p:sp>
        <p:nvSpPr>
          <p:cNvPr id="611" name="Google Shape;756;p84"/>
          <p:cNvSpPr/>
          <p:nvPr/>
        </p:nvSpPr>
        <p:spPr>
          <a:xfrm>
            <a:off x="432000" y="1944000"/>
            <a:ext cx="6573600" cy="19836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8280" rIns="98280" tIns="99360" bIns="9936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612" name="Google Shape;757;p84"/>
          <p:cNvSpPr/>
          <p:nvPr/>
        </p:nvSpPr>
        <p:spPr>
          <a:xfrm>
            <a:off x="7344000" y="432000"/>
            <a:ext cx="2325600" cy="38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Basta clicar na dimensão que se deseja avaliar e seus critérios são disponibilizados.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As alterações são </a:t>
            </a:r>
            <a:r>
              <a:rPr b="1" lang="pt-BR" sz="1800" strike="noStrike" u="none">
                <a:solidFill>
                  <a:srgbClr val="f2cd0d"/>
                </a:solidFill>
                <a:uFillTx/>
                <a:latin typeface="Arial"/>
                <a:ea typeface="Arial"/>
              </a:rPr>
              <a:t>salvas de forma automática</a:t>
            </a: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!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3" name="Google Shape;758;p84"/>
          <p:cNvSpPr/>
          <p:nvPr/>
        </p:nvSpPr>
        <p:spPr>
          <a:xfrm>
            <a:off x="396000" y="4212000"/>
            <a:ext cx="417600" cy="198360"/>
          </a:xfrm>
          <a:prstGeom prst="rect">
            <a:avLst/>
          </a:prstGeom>
          <a:noFill/>
          <a:ln w="19080">
            <a:solidFill>
              <a:srgbClr val="e8a20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763;p85"/>
          <p:cNvSpPr/>
          <p:nvPr/>
        </p:nvSpPr>
        <p:spPr>
          <a:xfrm>
            <a:off x="0" y="0"/>
            <a:ext cx="10074240" cy="47520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615" name="Google Shape;764;p85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3040" cy="73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16" name="Google Shape;765;p85" descr=""/>
          <p:cNvPicPr/>
          <p:nvPr/>
        </p:nvPicPr>
        <p:blipFill>
          <a:blip r:embed="rId2"/>
          <a:stretch/>
        </p:blipFill>
        <p:spPr>
          <a:xfrm>
            <a:off x="540000" y="900000"/>
            <a:ext cx="6248520" cy="330120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</p:pic>
      <p:sp>
        <p:nvSpPr>
          <p:cNvPr id="617" name="Google Shape;766;p85"/>
          <p:cNvSpPr/>
          <p:nvPr/>
        </p:nvSpPr>
        <p:spPr>
          <a:xfrm>
            <a:off x="720000" y="2739240"/>
            <a:ext cx="1425600" cy="19836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8280" rIns="98280" tIns="99360" bIns="9936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618" name="Google Shape;767;p85"/>
          <p:cNvSpPr/>
          <p:nvPr/>
        </p:nvSpPr>
        <p:spPr>
          <a:xfrm>
            <a:off x="2160000" y="900000"/>
            <a:ext cx="3045600" cy="164160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8280" rIns="98280" tIns="99720" bIns="9972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619" name="Google Shape;768;p85"/>
          <p:cNvSpPr/>
          <p:nvPr/>
        </p:nvSpPr>
        <p:spPr>
          <a:xfrm>
            <a:off x="6984000" y="1443240"/>
            <a:ext cx="2721600" cy="232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Ao se clicar no critério, é disponibilizado seu </a:t>
            </a:r>
            <a:r>
              <a:rPr b="0" lang="pt-BR" sz="1800" strike="noStrike" u="none">
                <a:solidFill>
                  <a:srgbClr val="f2cd0d"/>
                </a:solidFill>
                <a:uFillTx/>
                <a:latin typeface="Arial"/>
                <a:ea typeface="Arial"/>
              </a:rPr>
              <a:t>texto explicativo</a:t>
            </a:r>
            <a:r>
              <a:rPr b="0" lang="pt-BR" sz="1800" strike="noStrike" u="none">
                <a:solidFill>
                  <a:srgbClr val="e6b40a"/>
                </a:solidFill>
                <a:uFillTx/>
                <a:latin typeface="Arial"/>
                <a:ea typeface="Arial"/>
              </a:rPr>
              <a:t> </a:t>
            </a: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de acordo com a Cartilha de Orientações. 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773;p86"/>
          <p:cNvSpPr/>
          <p:nvPr/>
        </p:nvSpPr>
        <p:spPr>
          <a:xfrm>
            <a:off x="0" y="0"/>
            <a:ext cx="10074240" cy="47520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621" name="Google Shape;774;p86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3040" cy="73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22" name="Google Shape;775;p86" descr=""/>
          <p:cNvPicPr/>
          <p:nvPr/>
        </p:nvPicPr>
        <p:blipFill>
          <a:blip r:embed="rId2"/>
          <a:stretch/>
        </p:blipFill>
        <p:spPr>
          <a:xfrm>
            <a:off x="468000" y="720000"/>
            <a:ext cx="6285960" cy="299124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</p:pic>
      <p:sp>
        <p:nvSpPr>
          <p:cNvPr id="623" name="Google Shape;776;p86"/>
          <p:cNvSpPr/>
          <p:nvPr/>
        </p:nvSpPr>
        <p:spPr>
          <a:xfrm>
            <a:off x="5040000" y="1512000"/>
            <a:ext cx="993600" cy="273600"/>
          </a:xfrm>
          <a:prstGeom prst="rect">
            <a:avLst/>
          </a:prstGeom>
          <a:noFill/>
          <a:ln w="19080">
            <a:solidFill>
              <a:srgbClr val="e8a20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624" name="Google Shape;777;p86"/>
          <p:cNvSpPr/>
          <p:nvPr/>
        </p:nvSpPr>
        <p:spPr>
          <a:xfrm>
            <a:off x="6876000" y="485640"/>
            <a:ext cx="3045600" cy="338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Quando a informação está presente no Portal, o item </a:t>
            </a:r>
            <a:r>
              <a:rPr b="0" lang="pt-BR" sz="1800" strike="noStrike" u="none">
                <a:solidFill>
                  <a:srgbClr val="f2cd0d"/>
                </a:solidFill>
                <a:uFillTx/>
                <a:latin typeface="Arial"/>
                <a:ea typeface="Arial"/>
              </a:rPr>
              <a:t>disponibilidade</a:t>
            </a: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 deve ser marcado.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Para comprovar que o item foi atendido, é possível inserir </a:t>
            </a:r>
            <a:r>
              <a:rPr b="0" lang="pt-BR" sz="1800" strike="noStrike" u="none">
                <a:solidFill>
                  <a:srgbClr val="f2cd0d"/>
                </a:solidFill>
                <a:uFillTx/>
                <a:latin typeface="Arial"/>
                <a:ea typeface="Arial"/>
              </a:rPr>
              <a:t>links</a:t>
            </a: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, </a:t>
            </a:r>
            <a:r>
              <a:rPr b="0" lang="pt-BR" sz="1800" strike="noStrike" u="none">
                <a:solidFill>
                  <a:srgbClr val="f2cd0d"/>
                </a:solidFill>
                <a:uFillTx/>
                <a:latin typeface="Arial"/>
                <a:ea typeface="Arial"/>
              </a:rPr>
              <a:t>imagens</a:t>
            </a: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 e </a:t>
            </a:r>
            <a:r>
              <a:rPr b="0" lang="pt-BR" sz="1800" strike="noStrike" u="none">
                <a:solidFill>
                  <a:srgbClr val="f2cd0d"/>
                </a:solidFill>
                <a:uFillTx/>
                <a:latin typeface="Arial"/>
                <a:ea typeface="Arial"/>
              </a:rPr>
              <a:t>observações</a:t>
            </a: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5" name="Google Shape;778;p86"/>
          <p:cNvSpPr/>
          <p:nvPr/>
        </p:nvSpPr>
        <p:spPr>
          <a:xfrm>
            <a:off x="6300360" y="1449720"/>
            <a:ext cx="316080" cy="479880"/>
          </a:xfrm>
          <a:prstGeom prst="rightArrow">
            <a:avLst>
              <a:gd name="adj1" fmla="val 50000"/>
              <a:gd name="adj2" fmla="val 60935"/>
            </a:avLst>
          </a:prstGeom>
          <a:solidFill>
            <a:srgbClr val="b3cac7">
              <a:alpha val="85000"/>
            </a:srgbClr>
          </a:solidFill>
          <a:ln w="19080">
            <a:solidFill>
              <a:srgbClr val="81ac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626" name="Google Shape;779;p86"/>
          <p:cNvSpPr/>
          <p:nvPr/>
        </p:nvSpPr>
        <p:spPr>
          <a:xfrm>
            <a:off x="266040" y="4128840"/>
            <a:ext cx="9534240" cy="89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tabLst>
                <a:tab algn="l" pos="0"/>
              </a:tabLst>
            </a:pPr>
            <a:r>
              <a:rPr b="1" lang="pt-BR" sz="1600" strike="noStrike" u="none">
                <a:solidFill>
                  <a:srgbClr val="f2cd0d"/>
                </a:solidFill>
                <a:uFillTx/>
                <a:latin typeface="Arial"/>
                <a:ea typeface="Arial"/>
              </a:rPr>
              <a:t>ATENÇÃO!</a:t>
            </a:r>
            <a:r>
              <a:rPr b="1" lang="pt-BR" sz="16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 O ITEM SÓ DEVE SER ASSINALADO SE A INFORMAÇÃO ESTIVER NO PORTAL!</a:t>
            </a:r>
            <a:endParaRPr b="0" lang="pt-BR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784;p87"/>
          <p:cNvSpPr/>
          <p:nvPr/>
        </p:nvSpPr>
        <p:spPr>
          <a:xfrm>
            <a:off x="0" y="0"/>
            <a:ext cx="10074240" cy="47520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628" name="Google Shape;785;p87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3040" cy="73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29" name="Google Shape;786;p87" descr=""/>
          <p:cNvPicPr/>
          <p:nvPr/>
        </p:nvPicPr>
        <p:blipFill>
          <a:blip r:embed="rId2"/>
          <a:stretch/>
        </p:blipFill>
        <p:spPr>
          <a:xfrm>
            <a:off x="3564000" y="828000"/>
            <a:ext cx="6285960" cy="299124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</p:pic>
      <p:sp>
        <p:nvSpPr>
          <p:cNvPr id="630" name="Google Shape;787;p87"/>
          <p:cNvSpPr/>
          <p:nvPr/>
        </p:nvSpPr>
        <p:spPr>
          <a:xfrm>
            <a:off x="396000" y="1565640"/>
            <a:ext cx="3055680" cy="257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O</a:t>
            </a:r>
            <a:r>
              <a:rPr b="0" lang="pt-BR" sz="1800" strike="noStrike" u="none">
                <a:solidFill>
                  <a:srgbClr val="e8a202"/>
                </a:solidFill>
                <a:uFillTx/>
                <a:latin typeface="Arial"/>
                <a:ea typeface="Arial"/>
              </a:rPr>
              <a:t> </a:t>
            </a:r>
            <a:r>
              <a:rPr b="0" lang="pt-BR" sz="1800" strike="noStrike" u="none">
                <a:solidFill>
                  <a:srgbClr val="f2cd0d"/>
                </a:solidFill>
                <a:uFillTx/>
                <a:latin typeface="Arial"/>
                <a:ea typeface="Arial"/>
              </a:rPr>
              <a:t>link é obrigatório</a:t>
            </a: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 para comprovar a disponibilidade da informação!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É possível a adição de mais de um link.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1" name="Google Shape;788;p87"/>
          <p:cNvSpPr/>
          <p:nvPr/>
        </p:nvSpPr>
        <p:spPr>
          <a:xfrm>
            <a:off x="419400" y="892080"/>
            <a:ext cx="3140280" cy="39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pt-BR" sz="24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Links</a:t>
            </a:r>
            <a:endParaRPr b="0" lang="pt-B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32" name="Google Shape;789;p87"/>
          <p:cNvCxnSpPr/>
          <p:nvPr/>
        </p:nvCxnSpPr>
        <p:spPr>
          <a:xfrm>
            <a:off x="475560" y="1364040"/>
            <a:ext cx="2640960" cy="15480"/>
          </a:xfrm>
          <a:prstGeom prst="straightConnector1">
            <a:avLst/>
          </a:prstGeom>
          <a:ln w="19080">
            <a:solidFill>
              <a:srgbClr val="f2cd0d"/>
            </a:solidFill>
            <a:round/>
          </a:ln>
        </p:spPr>
      </p:cxnSp>
      <p:sp>
        <p:nvSpPr>
          <p:cNvPr id="633" name="Google Shape;790;p87"/>
          <p:cNvSpPr/>
          <p:nvPr/>
        </p:nvSpPr>
        <p:spPr>
          <a:xfrm>
            <a:off x="6300000" y="2124000"/>
            <a:ext cx="309600" cy="23760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8280" rIns="98280" tIns="99720" bIns="9972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634" name="Google Shape;791;p87"/>
          <p:cNvSpPr/>
          <p:nvPr/>
        </p:nvSpPr>
        <p:spPr>
          <a:xfrm>
            <a:off x="6408360" y="2412360"/>
            <a:ext cx="165600" cy="165600"/>
          </a:xfrm>
          <a:prstGeom prst="ellipse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796;p88"/>
          <p:cNvSpPr/>
          <p:nvPr/>
        </p:nvSpPr>
        <p:spPr>
          <a:xfrm>
            <a:off x="0" y="0"/>
            <a:ext cx="10074240" cy="47520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636" name="Google Shape;797;p88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3040" cy="73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37" name="Google Shape;798;p88" descr=""/>
          <p:cNvPicPr/>
          <p:nvPr/>
        </p:nvPicPr>
        <p:blipFill>
          <a:blip r:embed="rId2"/>
          <a:stretch/>
        </p:blipFill>
        <p:spPr>
          <a:xfrm>
            <a:off x="3564000" y="828000"/>
            <a:ext cx="6285960" cy="299124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</p:pic>
      <p:sp>
        <p:nvSpPr>
          <p:cNvPr id="638" name="Google Shape;799;p88"/>
          <p:cNvSpPr/>
          <p:nvPr/>
        </p:nvSpPr>
        <p:spPr>
          <a:xfrm>
            <a:off x="396000" y="2177640"/>
            <a:ext cx="3009600" cy="97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A inserção de</a:t>
            </a:r>
            <a:r>
              <a:rPr b="0" lang="pt-BR" sz="1800" strike="noStrike" u="none">
                <a:solidFill>
                  <a:srgbClr val="e8a202"/>
                </a:solidFill>
                <a:uFillTx/>
                <a:latin typeface="Arial"/>
                <a:ea typeface="Arial"/>
              </a:rPr>
              <a:t> </a:t>
            </a:r>
            <a:r>
              <a:rPr b="0" lang="pt-BR" sz="1800" strike="noStrike" u="none">
                <a:solidFill>
                  <a:srgbClr val="f2cd0d"/>
                </a:solidFill>
                <a:uFillTx/>
                <a:latin typeface="Arial"/>
                <a:ea typeface="Arial"/>
              </a:rPr>
              <a:t>imagens e observações</a:t>
            </a:r>
            <a:r>
              <a:rPr b="0" lang="pt-BR" sz="1800" strike="noStrike" u="none">
                <a:solidFill>
                  <a:srgbClr val="e8a202"/>
                </a:solidFill>
                <a:uFillTx/>
                <a:latin typeface="Arial"/>
                <a:ea typeface="Arial"/>
              </a:rPr>
              <a:t> </a:t>
            </a: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é</a:t>
            </a:r>
            <a:r>
              <a:rPr b="0" lang="pt-BR" sz="1800" strike="noStrike" u="none">
                <a:solidFill>
                  <a:srgbClr val="e8a202"/>
                </a:solidFill>
                <a:uFillTx/>
                <a:latin typeface="Arial"/>
                <a:ea typeface="Arial"/>
              </a:rPr>
              <a:t> </a:t>
            </a:r>
            <a:r>
              <a:rPr b="1" lang="pt-BR" sz="1800" strike="noStrike" u="none">
                <a:solidFill>
                  <a:srgbClr val="f2cd0d"/>
                </a:solidFill>
                <a:uFillTx/>
                <a:latin typeface="Arial"/>
                <a:ea typeface="Arial"/>
              </a:rPr>
              <a:t>facultativa</a:t>
            </a: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. 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9" name="Google Shape;800;p88"/>
          <p:cNvSpPr/>
          <p:nvPr/>
        </p:nvSpPr>
        <p:spPr>
          <a:xfrm>
            <a:off x="419400" y="712080"/>
            <a:ext cx="314028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pt-BR" sz="24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Imagens e Observações</a:t>
            </a:r>
            <a:endParaRPr b="0" lang="pt-B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40" name="Google Shape;801;p88"/>
          <p:cNvCxnSpPr/>
          <p:nvPr/>
        </p:nvCxnSpPr>
        <p:spPr>
          <a:xfrm>
            <a:off x="475560" y="1611720"/>
            <a:ext cx="2640960" cy="15480"/>
          </a:xfrm>
          <a:prstGeom prst="straightConnector1">
            <a:avLst/>
          </a:prstGeom>
          <a:ln w="19080">
            <a:solidFill>
              <a:srgbClr val="f2cd0d"/>
            </a:solidFill>
            <a:round/>
          </a:ln>
        </p:spPr>
      </p:cxnSp>
      <p:sp>
        <p:nvSpPr>
          <p:cNvPr id="641" name="Google Shape;802;p88"/>
          <p:cNvSpPr/>
          <p:nvPr/>
        </p:nvSpPr>
        <p:spPr>
          <a:xfrm>
            <a:off x="9396000" y="2232000"/>
            <a:ext cx="309600" cy="237600"/>
          </a:xfrm>
          <a:prstGeom prst="rect">
            <a:avLst/>
          </a:prstGeom>
          <a:noFill/>
          <a:ln w="19080">
            <a:solidFill>
              <a:srgbClr val="e8a20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642" name="Google Shape;803;p88"/>
          <p:cNvSpPr/>
          <p:nvPr/>
        </p:nvSpPr>
        <p:spPr>
          <a:xfrm>
            <a:off x="7308360" y="2484360"/>
            <a:ext cx="165600" cy="165600"/>
          </a:xfrm>
          <a:prstGeom prst="ellipse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643" name="Google Shape;804;p88"/>
          <p:cNvSpPr/>
          <p:nvPr/>
        </p:nvSpPr>
        <p:spPr>
          <a:xfrm>
            <a:off x="9432360" y="2592360"/>
            <a:ext cx="165600" cy="165600"/>
          </a:xfrm>
          <a:prstGeom prst="ellipse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644" name="Google Shape;805;p88"/>
          <p:cNvSpPr/>
          <p:nvPr/>
        </p:nvSpPr>
        <p:spPr>
          <a:xfrm>
            <a:off x="7848000" y="2160000"/>
            <a:ext cx="309600" cy="237600"/>
          </a:xfrm>
          <a:prstGeom prst="rect">
            <a:avLst/>
          </a:prstGeom>
          <a:noFill/>
          <a:ln w="19080">
            <a:solidFill>
              <a:srgbClr val="e8a20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86;p9"/>
          <p:cNvSpPr/>
          <p:nvPr/>
        </p:nvSpPr>
        <p:spPr>
          <a:xfrm>
            <a:off x="8280" y="520560"/>
            <a:ext cx="10059480" cy="118692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157" name="Google Shape;87;p9"/>
          <p:cNvSpPr/>
          <p:nvPr/>
        </p:nvSpPr>
        <p:spPr>
          <a:xfrm>
            <a:off x="0" y="739080"/>
            <a:ext cx="10072800" cy="680040"/>
          </a:xfrm>
          <a:prstGeom prst="rect">
            <a:avLst/>
          </a:prstGeom>
          <a:noFill/>
          <a:ln w="0">
            <a:noFill/>
          </a:ln>
          <a:effectLst>
            <a:outerShdw blurRad="0" dir="2700000" dist="35638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f2cd0d"/>
                </a:solidFill>
                <a:uFillTx/>
                <a:latin typeface="Arial"/>
                <a:ea typeface="Arial"/>
              </a:rPr>
              <a:t>ATENÇÃO! </a:t>
            </a: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Se o item de verificação </a:t>
            </a:r>
            <a:r>
              <a:rPr b="1" lang="pt-BR" sz="2200" strike="noStrike" u="none">
                <a:solidFill>
                  <a:srgbClr val="f2cd0d"/>
                </a:solidFill>
                <a:uFillTx/>
                <a:latin typeface="Arial"/>
                <a:ea typeface="Arial"/>
              </a:rPr>
              <a:t>“Disponibilidade” não for atendido</a:t>
            </a: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, todos os demais são </a:t>
            </a:r>
            <a:r>
              <a:rPr b="1" lang="pt-BR" sz="2200" strike="noStrike" u="none">
                <a:solidFill>
                  <a:srgbClr val="f2cd0d"/>
                </a:solidFill>
                <a:uFillTx/>
                <a:latin typeface="Arial"/>
                <a:ea typeface="Arial"/>
              </a:rPr>
              <a:t>invalidados</a:t>
            </a:r>
            <a:r>
              <a:rPr b="1" lang="pt-BR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!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" name="Google Shape;88;p9"/>
          <p:cNvSpPr/>
          <p:nvPr/>
        </p:nvSpPr>
        <p:spPr>
          <a:xfrm>
            <a:off x="990000" y="3240000"/>
            <a:ext cx="8079120" cy="160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159" name="Google Shape;89;p9" descr=""/>
          <p:cNvPicPr/>
          <p:nvPr/>
        </p:nvPicPr>
        <p:blipFill>
          <a:blip r:embed="rId1"/>
          <a:stretch/>
        </p:blipFill>
        <p:spPr>
          <a:xfrm>
            <a:off x="8655120" y="360"/>
            <a:ext cx="1418400" cy="473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0" name="Google Shape;90;p9" descr=""/>
          <p:cNvPicPr/>
          <p:nvPr/>
        </p:nvPicPr>
        <p:blipFill>
          <a:blip r:embed="rId2"/>
          <a:stretch/>
        </p:blipFill>
        <p:spPr>
          <a:xfrm>
            <a:off x="8316000" y="1237680"/>
            <a:ext cx="978120" cy="879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1" name="Google Shape;91;p9"/>
          <p:cNvSpPr/>
          <p:nvPr/>
        </p:nvSpPr>
        <p:spPr>
          <a:xfrm>
            <a:off x="1902960" y="1854360"/>
            <a:ext cx="3586320" cy="4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1" lang="pt-BR" sz="2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DISPONIBILIDADE</a:t>
            </a:r>
            <a:endParaRPr b="0" lang="pt-BR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2" name="Google Shape;92;p9"/>
          <p:cNvSpPr/>
          <p:nvPr/>
        </p:nvSpPr>
        <p:spPr>
          <a:xfrm>
            <a:off x="1803600" y="2593440"/>
            <a:ext cx="377136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2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ATUALIDADE</a:t>
            </a:r>
            <a:endParaRPr b="0" lang="pt-BR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3" name="Google Shape;93;p9"/>
          <p:cNvSpPr/>
          <p:nvPr/>
        </p:nvSpPr>
        <p:spPr>
          <a:xfrm>
            <a:off x="1866960" y="3431520"/>
            <a:ext cx="2988360" cy="4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1" lang="pt-BR" sz="2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SÉRIE HISTÓRICA</a:t>
            </a:r>
            <a:endParaRPr b="0" lang="pt-BR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" name="Google Shape;94;p9"/>
          <p:cNvSpPr/>
          <p:nvPr/>
        </p:nvSpPr>
        <p:spPr>
          <a:xfrm>
            <a:off x="1830960" y="4166280"/>
            <a:ext cx="4824360" cy="4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1" lang="pt-BR" sz="2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GRAVAÇÃO DE RELATÓRIOS</a:t>
            </a:r>
            <a:endParaRPr b="0" lang="pt-BR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5" name="Google Shape;95;p9"/>
          <p:cNvSpPr/>
          <p:nvPr/>
        </p:nvSpPr>
        <p:spPr>
          <a:xfrm>
            <a:off x="1830960" y="4886280"/>
            <a:ext cx="3564360" cy="4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1" lang="pt-BR" sz="2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FILTRO DE PESQUISA</a:t>
            </a:r>
            <a:endParaRPr b="0" lang="pt-BR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6" name="Google Shape;96;p9" descr=""/>
          <p:cNvPicPr/>
          <p:nvPr/>
        </p:nvPicPr>
        <p:blipFill>
          <a:blip r:embed="rId3"/>
          <a:srcRect l="0" t="0" r="0" b="9278"/>
          <a:stretch/>
        </p:blipFill>
        <p:spPr>
          <a:xfrm>
            <a:off x="7128000" y="3327480"/>
            <a:ext cx="570960" cy="527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7" name="Google Shape;97;p9" descr=""/>
          <p:cNvPicPr/>
          <p:nvPr/>
        </p:nvPicPr>
        <p:blipFill>
          <a:blip r:embed="rId4"/>
          <a:srcRect l="0" t="0" r="0" b="9278"/>
          <a:stretch/>
        </p:blipFill>
        <p:spPr>
          <a:xfrm>
            <a:off x="7128360" y="2571840"/>
            <a:ext cx="570960" cy="527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8" name="Google Shape;98;p9" descr=""/>
          <p:cNvPicPr/>
          <p:nvPr/>
        </p:nvPicPr>
        <p:blipFill>
          <a:blip r:embed="rId5"/>
          <a:srcRect l="0" t="0" r="0" b="9278"/>
          <a:stretch/>
        </p:blipFill>
        <p:spPr>
          <a:xfrm>
            <a:off x="7128360" y="1851840"/>
            <a:ext cx="570960" cy="527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9" name="Google Shape;99;p9" descr=""/>
          <p:cNvPicPr/>
          <p:nvPr/>
        </p:nvPicPr>
        <p:blipFill>
          <a:blip r:embed="rId6"/>
          <a:srcRect l="0" t="0" r="0" b="9278"/>
          <a:stretch/>
        </p:blipFill>
        <p:spPr>
          <a:xfrm>
            <a:off x="7128000" y="4083480"/>
            <a:ext cx="570960" cy="527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0" name="Google Shape;100;p9" descr=""/>
          <p:cNvPicPr/>
          <p:nvPr/>
        </p:nvPicPr>
        <p:blipFill>
          <a:blip r:embed="rId7"/>
          <a:srcRect l="0" t="0" r="0" b="9278"/>
          <a:stretch/>
        </p:blipFill>
        <p:spPr>
          <a:xfrm>
            <a:off x="7128000" y="4803480"/>
            <a:ext cx="570960" cy="527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1" name="Google Shape;101;p9"/>
          <p:cNvSpPr/>
          <p:nvPr/>
        </p:nvSpPr>
        <p:spPr>
          <a:xfrm>
            <a:off x="1620000" y="1756440"/>
            <a:ext cx="6475680" cy="72324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810;p89"/>
          <p:cNvSpPr/>
          <p:nvPr/>
        </p:nvSpPr>
        <p:spPr>
          <a:xfrm>
            <a:off x="0" y="0"/>
            <a:ext cx="10074240" cy="47520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646" name="Google Shape;811;p89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3040" cy="73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47" name="Google Shape;812;p89"/>
          <p:cNvSpPr/>
          <p:nvPr/>
        </p:nvSpPr>
        <p:spPr>
          <a:xfrm>
            <a:off x="6984000" y="1443240"/>
            <a:ext cx="2246400" cy="232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Alguns critérios possuem vários itens de verificação.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48" name="Google Shape;813;p89" descr=""/>
          <p:cNvPicPr/>
          <p:nvPr/>
        </p:nvPicPr>
        <p:blipFill>
          <a:blip r:embed="rId2"/>
          <a:stretch/>
        </p:blipFill>
        <p:spPr>
          <a:xfrm>
            <a:off x="360000" y="720000"/>
            <a:ext cx="6467040" cy="358560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</p:pic>
      <p:sp>
        <p:nvSpPr>
          <p:cNvPr id="649" name="Google Shape;814;p89"/>
          <p:cNvSpPr/>
          <p:nvPr/>
        </p:nvSpPr>
        <p:spPr>
          <a:xfrm>
            <a:off x="5040000" y="2340000"/>
            <a:ext cx="1425600" cy="80136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819;p90"/>
          <p:cNvSpPr/>
          <p:nvPr/>
        </p:nvSpPr>
        <p:spPr>
          <a:xfrm>
            <a:off x="0" y="0"/>
            <a:ext cx="10074240" cy="47520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651" name="Google Shape;820;p90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3040" cy="73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52" name="Google Shape;821;p90"/>
          <p:cNvSpPr/>
          <p:nvPr/>
        </p:nvSpPr>
        <p:spPr>
          <a:xfrm>
            <a:off x="6768000" y="1443240"/>
            <a:ext cx="2721600" cy="232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O botão finalizar é disponibilizado na última página.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Após finalizar, </a:t>
            </a:r>
            <a:r>
              <a:rPr b="0" lang="pt-BR" sz="1800" strike="noStrike" u="none">
                <a:solidFill>
                  <a:srgbClr val="f2cd0d"/>
                </a:solidFill>
                <a:uFillTx/>
                <a:latin typeface="Arial"/>
                <a:ea typeface="Arial"/>
              </a:rPr>
              <a:t>ainda é possível editar</a:t>
            </a: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 a avaliação.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53" name="Google Shape;822;p90" descr=""/>
          <p:cNvPicPr/>
          <p:nvPr/>
        </p:nvPicPr>
        <p:blipFill>
          <a:blip r:embed="rId2"/>
          <a:stretch/>
        </p:blipFill>
        <p:spPr>
          <a:xfrm>
            <a:off x="493560" y="900000"/>
            <a:ext cx="5954040" cy="335952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</p:pic>
      <p:sp>
        <p:nvSpPr>
          <p:cNvPr id="654" name="Google Shape;823;p90"/>
          <p:cNvSpPr/>
          <p:nvPr/>
        </p:nvSpPr>
        <p:spPr>
          <a:xfrm>
            <a:off x="6719400" y="892080"/>
            <a:ext cx="314028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pt-BR" sz="24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Finalizar</a:t>
            </a:r>
            <a:endParaRPr b="0" lang="pt-B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55" name="Google Shape;824;p90"/>
          <p:cNvCxnSpPr/>
          <p:nvPr/>
        </p:nvCxnSpPr>
        <p:spPr>
          <a:xfrm>
            <a:off x="6811560" y="1364040"/>
            <a:ext cx="2640960" cy="15840"/>
          </a:xfrm>
          <a:prstGeom prst="straightConnector1">
            <a:avLst/>
          </a:prstGeom>
          <a:ln w="19080">
            <a:solidFill>
              <a:srgbClr val="f2cd0d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829;p91"/>
          <p:cNvSpPr/>
          <p:nvPr/>
        </p:nvSpPr>
        <p:spPr>
          <a:xfrm>
            <a:off x="0" y="0"/>
            <a:ext cx="10074240" cy="47520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cxnSp>
        <p:nvCxnSpPr>
          <p:cNvPr id="657" name="Google Shape;830;p91"/>
          <p:cNvCxnSpPr/>
          <p:nvPr/>
        </p:nvCxnSpPr>
        <p:spPr>
          <a:xfrm>
            <a:off x="403200" y="896040"/>
            <a:ext cx="3427920" cy="15480"/>
          </a:xfrm>
          <a:prstGeom prst="straightConnector1">
            <a:avLst/>
          </a:prstGeom>
          <a:ln w="19080">
            <a:solidFill>
              <a:srgbClr val="f2cd0d"/>
            </a:solidFill>
            <a:round/>
          </a:ln>
        </p:spPr>
      </p:cxnSp>
      <p:pic>
        <p:nvPicPr>
          <p:cNvPr id="658" name="Google Shape;831;p91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3040" cy="73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59" name="Google Shape;832;p91"/>
          <p:cNvSpPr/>
          <p:nvPr/>
        </p:nvSpPr>
        <p:spPr>
          <a:xfrm>
            <a:off x="308880" y="415080"/>
            <a:ext cx="4443480" cy="2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pt-BR" sz="24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Editar avaliação</a:t>
            </a:r>
            <a:endParaRPr b="0" lang="pt-B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60" name="" descr=""/>
          <p:cNvPicPr/>
          <p:nvPr/>
        </p:nvPicPr>
        <p:blipFill>
          <a:blip r:embed="rId2"/>
          <a:stretch/>
        </p:blipFill>
        <p:spPr>
          <a:xfrm>
            <a:off x="178200" y="1188000"/>
            <a:ext cx="9723960" cy="341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1" name="Google Shape;834;p91"/>
          <p:cNvSpPr/>
          <p:nvPr/>
        </p:nvSpPr>
        <p:spPr>
          <a:xfrm>
            <a:off x="1008000" y="3600000"/>
            <a:ext cx="1619640" cy="27360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7640" rIns="107640" tIns="62640" bIns="626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839;p92"/>
          <p:cNvSpPr/>
          <p:nvPr/>
        </p:nvSpPr>
        <p:spPr>
          <a:xfrm>
            <a:off x="0" y="0"/>
            <a:ext cx="10074240" cy="47520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663" name="Google Shape;840;p92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3040" cy="73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64" name="Google Shape;841;p92" descr=""/>
          <p:cNvPicPr/>
          <p:nvPr/>
        </p:nvPicPr>
        <p:blipFill>
          <a:blip r:embed="rId2"/>
          <a:srcRect l="0" t="0" r="3812" b="10578"/>
          <a:stretch/>
        </p:blipFill>
        <p:spPr>
          <a:xfrm>
            <a:off x="990360" y="637560"/>
            <a:ext cx="8085600" cy="150768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</p:pic>
      <p:pic>
        <p:nvPicPr>
          <p:cNvPr id="665" name="Google Shape;843;p92" descr=""/>
          <p:cNvPicPr/>
          <p:nvPr/>
        </p:nvPicPr>
        <p:blipFill>
          <a:blip r:embed="rId3"/>
          <a:srcRect l="6906" t="0" r="7384" b="0"/>
          <a:stretch/>
        </p:blipFill>
        <p:spPr>
          <a:xfrm>
            <a:off x="1019880" y="2628000"/>
            <a:ext cx="8026560" cy="192240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</p:pic>
      <p:sp>
        <p:nvSpPr>
          <p:cNvPr id="666" name="Google Shape;844;p92"/>
          <p:cNvSpPr/>
          <p:nvPr/>
        </p:nvSpPr>
        <p:spPr>
          <a:xfrm>
            <a:off x="8172000" y="1548000"/>
            <a:ext cx="381600" cy="35964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7640" rIns="107640" tIns="62640" bIns="626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667" name="Google Shape;845;p92"/>
          <p:cNvSpPr/>
          <p:nvPr/>
        </p:nvSpPr>
        <p:spPr>
          <a:xfrm>
            <a:off x="7812000" y="3204000"/>
            <a:ext cx="741600" cy="20160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7640" rIns="107640" tIns="62640" bIns="626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668" name="Google Shape;846;p92"/>
          <p:cNvSpPr/>
          <p:nvPr/>
        </p:nvSpPr>
        <p:spPr>
          <a:xfrm>
            <a:off x="4770360" y="2232360"/>
            <a:ext cx="525960" cy="309600"/>
          </a:xfrm>
          <a:prstGeom prst="downArrow">
            <a:avLst>
              <a:gd name="adj1" fmla="val 52064"/>
              <a:gd name="adj2" fmla="val 56049"/>
            </a:avLst>
          </a:prstGeom>
          <a:solidFill>
            <a:srgbClr val="b3cac7"/>
          </a:solidFill>
          <a:ln w="19080">
            <a:solidFill>
              <a:srgbClr val="81ac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851;p93"/>
          <p:cNvSpPr/>
          <p:nvPr/>
        </p:nvSpPr>
        <p:spPr>
          <a:xfrm>
            <a:off x="0" y="1980000"/>
            <a:ext cx="10059480" cy="87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1078b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670" name="Google Shape;852;p93"/>
          <p:cNvSpPr/>
          <p:nvPr/>
        </p:nvSpPr>
        <p:spPr>
          <a:xfrm>
            <a:off x="3150000" y="1038960"/>
            <a:ext cx="3759480" cy="69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SISTEMA AVALIA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1" name="Google Shape;853;p93"/>
          <p:cNvSpPr/>
          <p:nvPr/>
        </p:nvSpPr>
        <p:spPr>
          <a:xfrm>
            <a:off x="2340000" y="2160000"/>
            <a:ext cx="5379480" cy="11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6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Como tramitar para o TCE/MA?</a:t>
            </a:r>
            <a:endParaRPr b="0" lang="pt-BR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34"/>
              </a:spcBef>
              <a:tabLst>
                <a:tab algn="l" pos="0"/>
              </a:tabLst>
            </a:pPr>
            <a:endParaRPr b="0" lang="pt-BR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72" name="Google Shape;854;p93" descr=""/>
          <p:cNvPicPr/>
          <p:nvPr/>
        </p:nvPicPr>
        <p:blipFill>
          <a:blip r:embed="rId1"/>
          <a:stretch/>
        </p:blipFill>
        <p:spPr>
          <a:xfrm>
            <a:off x="8655480" y="720"/>
            <a:ext cx="1418760" cy="473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829;p 1"/>
          <p:cNvSpPr/>
          <p:nvPr/>
        </p:nvSpPr>
        <p:spPr>
          <a:xfrm>
            <a:off x="0" y="0"/>
            <a:ext cx="10074240" cy="567036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674" name="" descr=""/>
          <p:cNvPicPr/>
          <p:nvPr/>
        </p:nvPicPr>
        <p:blipFill>
          <a:blip r:embed="rId1"/>
          <a:stretch/>
        </p:blipFill>
        <p:spPr>
          <a:xfrm>
            <a:off x="178200" y="1764000"/>
            <a:ext cx="9723960" cy="341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5" name="Google Shape;834;p 2"/>
          <p:cNvSpPr/>
          <p:nvPr/>
        </p:nvSpPr>
        <p:spPr>
          <a:xfrm>
            <a:off x="1008000" y="4212000"/>
            <a:ext cx="1619640" cy="27360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7640" rIns="107640" tIns="62640" bIns="626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676" name="Google Shape;865;p 1"/>
          <p:cNvSpPr/>
          <p:nvPr/>
        </p:nvSpPr>
        <p:spPr>
          <a:xfrm>
            <a:off x="144360" y="1127880"/>
            <a:ext cx="9215280" cy="77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Finalizada a avaliação, ela deve ser tramitada ao TCE para que seja validada.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7" name="Google Shape;862;p 1"/>
          <p:cNvSpPr/>
          <p:nvPr/>
        </p:nvSpPr>
        <p:spPr>
          <a:xfrm>
            <a:off x="128880" y="511560"/>
            <a:ext cx="4443480" cy="2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pt-BR" sz="24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Tramitação</a:t>
            </a:r>
            <a:endParaRPr b="0" lang="pt-B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pt-B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  <a:spcBef>
                <a:spcPts val="567"/>
              </a:spcBef>
              <a:tabLst>
                <a:tab algn="l" pos="0"/>
              </a:tabLst>
            </a:pP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78" name="Google Shape;860;p 1"/>
          <p:cNvCxnSpPr/>
          <p:nvPr/>
        </p:nvCxnSpPr>
        <p:spPr>
          <a:xfrm>
            <a:off x="223200" y="967680"/>
            <a:ext cx="3427920" cy="15840"/>
          </a:xfrm>
          <a:prstGeom prst="straightConnector1">
            <a:avLst/>
          </a:prstGeom>
          <a:ln w="19080">
            <a:solidFill>
              <a:srgbClr val="f2cd0d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870;p95"/>
          <p:cNvSpPr/>
          <p:nvPr/>
        </p:nvSpPr>
        <p:spPr>
          <a:xfrm>
            <a:off x="0" y="0"/>
            <a:ext cx="10074240" cy="47520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680" name="Google Shape;871;p95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3040" cy="73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81" name="Google Shape;872;p95" descr=""/>
          <p:cNvPicPr/>
          <p:nvPr/>
        </p:nvPicPr>
        <p:blipFill>
          <a:blip r:embed="rId2"/>
          <a:srcRect l="0" t="0" r="3812" b="0"/>
          <a:stretch/>
        </p:blipFill>
        <p:spPr>
          <a:xfrm>
            <a:off x="990360" y="565560"/>
            <a:ext cx="8085600" cy="168804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</p:pic>
      <p:pic>
        <p:nvPicPr>
          <p:cNvPr id="682" name="Google Shape;874;p95" descr=""/>
          <p:cNvPicPr/>
          <p:nvPr/>
        </p:nvPicPr>
        <p:blipFill>
          <a:blip r:embed="rId3"/>
          <a:stretch/>
        </p:blipFill>
        <p:spPr>
          <a:xfrm>
            <a:off x="1170000" y="2664000"/>
            <a:ext cx="7726320" cy="193788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</p:pic>
      <p:sp>
        <p:nvSpPr>
          <p:cNvPr id="683" name="Google Shape;876;p95"/>
          <p:cNvSpPr/>
          <p:nvPr/>
        </p:nvSpPr>
        <p:spPr>
          <a:xfrm>
            <a:off x="4770360" y="2304000"/>
            <a:ext cx="525960" cy="309600"/>
          </a:xfrm>
          <a:prstGeom prst="downArrow">
            <a:avLst>
              <a:gd name="adj1" fmla="val 52064"/>
              <a:gd name="adj2" fmla="val 56049"/>
            </a:avLst>
          </a:prstGeom>
          <a:solidFill>
            <a:srgbClr val="b3cac7"/>
          </a:solidFill>
          <a:ln w="19080">
            <a:solidFill>
              <a:srgbClr val="81ac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684" name="Google Shape;834;p 1"/>
          <p:cNvSpPr/>
          <p:nvPr/>
        </p:nvSpPr>
        <p:spPr>
          <a:xfrm>
            <a:off x="1080000" y="4226040"/>
            <a:ext cx="1079640" cy="27360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7640" rIns="107640" tIns="62640" bIns="626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685" name="Google Shape;834;p 3"/>
          <p:cNvSpPr/>
          <p:nvPr/>
        </p:nvSpPr>
        <p:spPr>
          <a:xfrm>
            <a:off x="8100000" y="1526040"/>
            <a:ext cx="539640" cy="27360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7640" rIns="107640" tIns="62640" bIns="626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881;p96"/>
          <p:cNvSpPr/>
          <p:nvPr/>
        </p:nvSpPr>
        <p:spPr>
          <a:xfrm>
            <a:off x="0" y="0"/>
            <a:ext cx="10074240" cy="47520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687" name="Google Shape;882;p96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3040" cy="73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88" name="Google Shape;883;p96" descr=""/>
          <p:cNvPicPr/>
          <p:nvPr/>
        </p:nvPicPr>
        <p:blipFill>
          <a:blip r:embed="rId2"/>
          <a:srcRect l="7315" t="0" r="7320" b="0"/>
          <a:stretch/>
        </p:blipFill>
        <p:spPr>
          <a:xfrm>
            <a:off x="1890720" y="648000"/>
            <a:ext cx="6285240" cy="300960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</p:pic>
      <p:sp>
        <p:nvSpPr>
          <p:cNvPr id="689" name="Google Shape;884;p96"/>
          <p:cNvSpPr/>
          <p:nvPr/>
        </p:nvSpPr>
        <p:spPr>
          <a:xfrm>
            <a:off x="1821240" y="3649320"/>
            <a:ext cx="6424200" cy="84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Será aberta uma janela de tramitação com os campos </a:t>
            </a:r>
            <a:r>
              <a:rPr b="1" lang="pt-BR" sz="1800" strike="noStrike" u="none">
                <a:solidFill>
                  <a:srgbClr val="f2cd0d"/>
                </a:solidFill>
                <a:uFillTx/>
                <a:latin typeface="Arial"/>
                <a:ea typeface="Arial"/>
              </a:rPr>
              <a:t>“Destino”</a:t>
            </a: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, </a:t>
            </a:r>
            <a:r>
              <a:rPr b="1" lang="pt-BR" sz="1800" strike="noStrike" u="none">
                <a:solidFill>
                  <a:srgbClr val="f2cd0d"/>
                </a:solidFill>
                <a:uFillTx/>
                <a:latin typeface="Arial"/>
                <a:ea typeface="Arial"/>
              </a:rPr>
              <a:t>“Motivo”</a:t>
            </a: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 e </a:t>
            </a:r>
            <a:r>
              <a:rPr b="1" lang="pt-BR" sz="1800" strike="noStrike" u="none">
                <a:solidFill>
                  <a:srgbClr val="f2cd0d"/>
                </a:solidFill>
                <a:uFillTx/>
                <a:latin typeface="Arial"/>
                <a:ea typeface="Arial"/>
              </a:rPr>
              <a:t>“Observação”</a:t>
            </a: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889;p97"/>
          <p:cNvSpPr/>
          <p:nvPr/>
        </p:nvSpPr>
        <p:spPr>
          <a:xfrm>
            <a:off x="0" y="0"/>
            <a:ext cx="10074240" cy="475200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691" name="Google Shape;890;p97" descr=""/>
          <p:cNvPicPr/>
          <p:nvPr/>
        </p:nvPicPr>
        <p:blipFill>
          <a:blip r:embed="rId1"/>
          <a:stretch/>
        </p:blipFill>
        <p:spPr>
          <a:xfrm>
            <a:off x="3939480" y="4860000"/>
            <a:ext cx="2183040" cy="73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92" name="Google Shape;891;p97" descr=""/>
          <p:cNvPicPr/>
          <p:nvPr/>
        </p:nvPicPr>
        <p:blipFill>
          <a:blip r:embed="rId2"/>
          <a:stretch/>
        </p:blipFill>
        <p:spPr>
          <a:xfrm>
            <a:off x="1008000" y="792000"/>
            <a:ext cx="2933280" cy="358560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</p:pic>
      <p:sp>
        <p:nvSpPr>
          <p:cNvPr id="693" name="Google Shape;892;p97"/>
          <p:cNvSpPr/>
          <p:nvPr/>
        </p:nvSpPr>
        <p:spPr>
          <a:xfrm>
            <a:off x="1044000" y="1332000"/>
            <a:ext cx="2865600" cy="885600"/>
          </a:xfrm>
          <a:prstGeom prst="rect">
            <a:avLst/>
          </a:prstGeom>
          <a:noFill/>
          <a:ln w="36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7640" rIns="107640" tIns="62640" bIns="626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694" name="Google Shape;893;p97"/>
          <p:cNvSpPr/>
          <p:nvPr/>
        </p:nvSpPr>
        <p:spPr>
          <a:xfrm>
            <a:off x="4464000" y="900000"/>
            <a:ext cx="4665600" cy="338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Destino:</a:t>
            </a: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 Tribunal de Contas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Motivo:</a:t>
            </a: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 Envio para Análise do Tribunal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Após a tramitação, </a:t>
            </a:r>
            <a:r>
              <a:rPr b="0" lang="pt-BR" sz="1800" strike="noStrike" u="sng">
                <a:solidFill>
                  <a:srgbClr val="ffffff"/>
                </a:solidFill>
                <a:uFillTx/>
                <a:latin typeface="Arial"/>
                <a:ea typeface="Arial"/>
              </a:rPr>
              <a:t>não é mais possível editar a avaliação</a:t>
            </a: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!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Caso haja necessidade de alteração após o envio, é necessário </a:t>
            </a:r>
            <a:r>
              <a:rPr b="1" lang="pt-BR" sz="1800" strike="noStrike" u="none">
                <a:solidFill>
                  <a:srgbClr val="f2cd0d"/>
                </a:solidFill>
                <a:uFillTx/>
                <a:latin typeface="Arial"/>
                <a:ea typeface="Arial"/>
              </a:rPr>
              <a:t>solicitar a devolução ao</a:t>
            </a:r>
            <a:r>
              <a:rPr b="0" lang="pt-BR" sz="1800" strike="noStrike" u="none">
                <a:solidFill>
                  <a:srgbClr val="f2cd0d"/>
                </a:solidFill>
                <a:uFillTx/>
                <a:latin typeface="Arial"/>
                <a:ea typeface="Arial"/>
              </a:rPr>
              <a:t> </a:t>
            </a:r>
            <a:r>
              <a:rPr b="1" lang="pt-BR" sz="1800" strike="noStrike" u="none">
                <a:solidFill>
                  <a:srgbClr val="f2cd0d"/>
                </a:solidFill>
                <a:uFillTx/>
                <a:latin typeface="Arial"/>
                <a:ea typeface="Arial"/>
              </a:rPr>
              <a:t>Tribunal de Contas</a:t>
            </a:r>
            <a:r>
              <a:rPr b="0" lang="pt-BR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.</a:t>
            </a: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endParaRPr b="0" lang="pt-B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5" name="Google Shape;894;p97"/>
          <p:cNvSpPr/>
          <p:nvPr/>
        </p:nvSpPr>
        <p:spPr>
          <a:xfrm>
            <a:off x="3276000" y="3996000"/>
            <a:ext cx="669600" cy="345600"/>
          </a:xfrm>
          <a:prstGeom prst="rect">
            <a:avLst/>
          </a:prstGeom>
          <a:noFill/>
          <a:ln w="19080">
            <a:solidFill>
              <a:srgbClr val="e8a20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899;p98"/>
          <p:cNvSpPr/>
          <p:nvPr/>
        </p:nvSpPr>
        <p:spPr>
          <a:xfrm>
            <a:off x="10440" y="1980000"/>
            <a:ext cx="10059480" cy="879480"/>
          </a:xfrm>
          <a:prstGeom prst="rect">
            <a:avLst/>
          </a:prstGeom>
          <a:gradFill rotWithShape="0">
            <a:gsLst>
              <a:gs pos="0">
                <a:srgbClr val="1078b4"/>
              </a:gs>
              <a:gs pos="100000">
                <a:srgbClr val="3465a4"/>
              </a:gs>
            </a:gsLst>
            <a:lin ang="3600000"/>
          </a:gradFill>
          <a:ln w="9360">
            <a:solidFill>
              <a:srgbClr val="1078b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pt-BR" sz="14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697" name="Google Shape;900;p98"/>
          <p:cNvSpPr/>
          <p:nvPr/>
        </p:nvSpPr>
        <p:spPr>
          <a:xfrm>
            <a:off x="3150000" y="1038960"/>
            <a:ext cx="3759480" cy="69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SISTEMA AVALIA</a:t>
            </a:r>
            <a:endParaRPr b="0" lang="pt-B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8" name="Google Shape;901;p98"/>
          <p:cNvSpPr/>
          <p:nvPr/>
        </p:nvSpPr>
        <p:spPr>
          <a:xfrm>
            <a:off x="2170440" y="2160000"/>
            <a:ext cx="5739480" cy="11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6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Como fazer a troca de avaliador?</a:t>
            </a:r>
            <a:endParaRPr b="0" lang="pt-BR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34"/>
              </a:spcBef>
              <a:tabLst>
                <a:tab algn="l" pos="0"/>
              </a:tabLst>
            </a:pPr>
            <a:endParaRPr b="0" lang="pt-BR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99" name="Google Shape;902;p98" descr=""/>
          <p:cNvPicPr/>
          <p:nvPr/>
        </p:nvPicPr>
        <p:blipFill>
          <a:blip r:embed="rId1"/>
          <a:stretch/>
        </p:blipFill>
        <p:spPr>
          <a:xfrm>
            <a:off x="8655480" y="720"/>
            <a:ext cx="1418760" cy="473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Application>LibreOffice/24.8.6.2$Windows_X86_64 LibreOffice_project/6d98ba145e9a8a39fc57bcc76981d1fb1316c60c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pt-BR</dc:language>
  <cp:lastModifiedBy/>
  <dcterms:modified xsi:type="dcterms:W3CDTF">2025-04-27T22:08:35Z</dcterms:modified>
  <cp:revision>39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