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3" roundtripDataSignature="AMtx7mjSF5PksU7HT7bi9Yv2uM3Z2kJu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customschemas.google.com/relationships/presentationmetadata" Target="metadata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6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6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6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6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6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6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6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6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7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7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7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7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7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7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7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7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7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7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7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8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8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8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8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8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8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8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8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8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8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8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8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8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8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9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9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9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9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9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9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9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9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9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9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9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9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9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9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9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9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9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0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00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0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0"/>
          <p:cNvSpPr txBox="1"/>
          <p:nvPr>
            <p:ph idx="3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9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9"/>
          <p:cNvSpPr txBox="1"/>
          <p:nvPr>
            <p:ph idx="2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0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0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0"/>
          <p:cNvSpPr txBox="1"/>
          <p:nvPr>
            <p:ph idx="3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0"/>
          <p:cNvSpPr txBox="1"/>
          <p:nvPr>
            <p:ph idx="4" type="body"/>
          </p:nvPr>
        </p:nvSpPr>
        <p:spPr>
          <a:xfrm>
            <a:off x="50436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1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1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1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1"/>
          <p:cNvSpPr txBox="1"/>
          <p:nvPr>
            <p:ph idx="3" type="body"/>
          </p:nvPr>
        </p:nvSpPr>
        <p:spPr>
          <a:xfrm>
            <a:off x="50472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1"/>
          <p:cNvSpPr txBox="1"/>
          <p:nvPr>
            <p:ph idx="4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1"/>
          <p:cNvSpPr txBox="1"/>
          <p:nvPr>
            <p:ph idx="5" type="body"/>
          </p:nvPr>
        </p:nvSpPr>
        <p:spPr>
          <a:xfrm>
            <a:off x="50436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1"/>
          <p:cNvSpPr txBox="1"/>
          <p:nvPr>
            <p:ph idx="6" type="body"/>
          </p:nvPr>
        </p:nvSpPr>
        <p:spPr>
          <a:xfrm>
            <a:off x="50472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2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2"/>
          <p:cNvSpPr txBox="1"/>
          <p:nvPr>
            <p:ph idx="1" type="subTitle"/>
          </p:nvPr>
        </p:nvSpPr>
        <p:spPr>
          <a:xfrm>
            <a:off x="504000" y="-4343760"/>
            <a:ext cx="360" cy="1134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3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3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4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4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4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5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6"/>
          <p:cNvSpPr txBox="1"/>
          <p:nvPr>
            <p:ph idx="1" type="subTitle"/>
          </p:nvPr>
        </p:nvSpPr>
        <p:spPr>
          <a:xfrm>
            <a:off x="504000" y="226080"/>
            <a:ext cx="9062640" cy="43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7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7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7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7"/>
          <p:cNvSpPr txBox="1"/>
          <p:nvPr>
            <p:ph idx="3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8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8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8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8"/>
          <p:cNvSpPr txBox="1"/>
          <p:nvPr>
            <p:ph idx="3" type="body"/>
          </p:nvPr>
        </p:nvSpPr>
        <p:spPr>
          <a:xfrm>
            <a:off x="50436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9"/>
          <p:cNvSpPr txBox="1"/>
          <p:nvPr>
            <p:ph type="title"/>
          </p:nvPr>
        </p:nvSpPr>
        <p:spPr>
          <a:xfrm>
            <a:off x="504000" y="226080"/>
            <a:ext cx="9062640" cy="9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99"/>
          <p:cNvSpPr txBox="1"/>
          <p:nvPr>
            <p:ph idx="1"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99"/>
          <p:cNvSpPr txBox="1"/>
          <p:nvPr>
            <p:ph idx="2"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99"/>
          <p:cNvSpPr txBox="1"/>
          <p:nvPr>
            <p:ph idx="3"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atricon.org.br/tribunais-de-contas-lancam-guia-para-a-analise-da-transparencia-de-portais-publicos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listadevedores.pgfn.gov.br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1.png"/><Relationship Id="rId6" Type="http://schemas.openxmlformats.org/officeDocument/2006/relationships/image" Target="../media/image1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48.png"/><Relationship Id="rId6" Type="http://schemas.openxmlformats.org/officeDocument/2006/relationships/image" Target="../media/image44.png"/><Relationship Id="rId7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7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7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Relationship Id="rId6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4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4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4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4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8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6.png"/><Relationship Id="rId6" Type="http://schemas.openxmlformats.org/officeDocument/2006/relationships/image" Target="../media/image54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6.png"/><Relationship Id="rId6" Type="http://schemas.openxmlformats.org/officeDocument/2006/relationships/image" Target="../media/image4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8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6.png"/><Relationship Id="rId6" Type="http://schemas.openxmlformats.org/officeDocument/2006/relationships/image" Target="../media/image54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0" y="0"/>
            <a:ext cx="10072080" cy="5661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"/>
          <p:cNvGrpSpPr/>
          <p:nvPr/>
        </p:nvGrpSpPr>
        <p:grpSpPr>
          <a:xfrm>
            <a:off x="0" y="5197320"/>
            <a:ext cx="2562480" cy="508320"/>
            <a:chOff x="0" y="5197320"/>
            <a:chExt cx="2562480" cy="508320"/>
          </a:xfrm>
        </p:grpSpPr>
        <p:pic>
          <p:nvPicPr>
            <p:cNvPr id="64" name="Google Shape;64;p1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0" y="519732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"/>
            <p:cNvSpPr/>
            <p:nvPr/>
          </p:nvSpPr>
          <p:spPr>
            <a:xfrm>
              <a:off x="492840" y="523332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396000" y="4901400"/>
            <a:ext cx="499752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PESOS ATRIBUÍDOS ÀS DIMENSÕES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1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65" name="Google Shape;165;p1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840" y="561600"/>
            <a:ext cx="5830560" cy="41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6480000" y="900000"/>
            <a:ext cx="3413160" cy="337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cálculo do índice da avaliação leva em consideração: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da Dimensão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de cada Critério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acordo com a classificação de sua exigibilidade;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dos itens de verificação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(disponibilidade, atualidade, série histórica, filtro de pesquisa e gravação de relatórios) de cada critério.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0"/>
          <p:cNvCxnSpPr/>
          <p:nvPr/>
        </p:nvCxnSpPr>
        <p:spPr>
          <a:xfrm>
            <a:off x="360000" y="4968000"/>
            <a:ext cx="12600" cy="58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1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78" name="Google Shape;178;p11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1"/>
          <p:cNvSpPr/>
          <p:nvPr/>
        </p:nvSpPr>
        <p:spPr>
          <a:xfrm>
            <a:off x="6480000" y="900000"/>
            <a:ext cx="3413160" cy="337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cálculo do índice da avaliação leva em consideração: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da Dimensão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de cada Critério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acordo com a classificação de sua exigibilidade;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Peso dos itens de verificação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(disponibilidade, atualidade, série histórica, filtro de pesquisa e gravação de relatórios) de cada critério.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868320"/>
            <a:ext cx="6055560" cy="3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396000" y="4901400"/>
            <a:ext cx="499752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PESOS ATRIBUÍDOS ÀS DIMENSÕES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1"/>
          <p:cNvCxnSpPr/>
          <p:nvPr/>
        </p:nvCxnSpPr>
        <p:spPr>
          <a:xfrm>
            <a:off x="360000" y="4968000"/>
            <a:ext cx="12600" cy="58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606240" y="900000"/>
            <a:ext cx="8862120" cy="377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21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Disponibilidade (define 30% da nota do critério)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Atualidade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(define 30% da nota do critério)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Série histórica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(define 20% da nota do critério)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Gravação de Relatórios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(define 10% da nota do critério)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Filtro de pesquisa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(define 10% da nota do critério)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OBS.:</a:t>
            </a:r>
            <a:r>
              <a:rPr b="0" i="0" lang="pt-BR" sz="14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 Nem todos  os critérios serão avaliados de acordo com esses 5 itens. Quando um ou mais deles não se aplicarem a determinado critério, o seu percentual será proporcionalmente distribuído entre itens restantes.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Série Histórica:</a:t>
            </a:r>
            <a:r>
              <a:rPr b="0" i="0" lang="pt-BR" sz="14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 se avalia a divulgação do histórico de informações dos últimos </a:t>
            </a:r>
            <a:r>
              <a:rPr b="0" i="0" lang="pt-BR" sz="14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3 anos que antecedem a pesquisa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(2021, 2022 e 2023).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100% dos essenciais – Todos os itens de verificação devem ser atendidos!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1935720" y="346320"/>
            <a:ext cx="6199920" cy="70272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ITENS DE VERIFICAÇÃO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93" name="Google Shape;193;p1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320" y="729000"/>
            <a:ext cx="7143120" cy="3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396000" y="5045400"/>
            <a:ext cx="4271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NÍVEIS DE TRANSPARÊNCIA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13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5" name="Google Shape;205;p1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06" name="Google Shape;206;p13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4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14"/>
          <p:cNvSpPr/>
          <p:nvPr/>
        </p:nvSpPr>
        <p:spPr>
          <a:xfrm>
            <a:off x="396000" y="5045040"/>
            <a:ext cx="3317400" cy="39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7080" y="699480"/>
            <a:ext cx="5856120" cy="3984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19" name="Google Shape;219;p14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4"/>
          <p:cNvSpPr/>
          <p:nvPr/>
        </p:nvSpPr>
        <p:spPr>
          <a:xfrm>
            <a:off x="2107080" y="3528000"/>
            <a:ext cx="5856120" cy="7135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5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396000" y="5045400"/>
            <a:ext cx="3317400" cy="39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15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1" name="Google Shape;2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1520" y="699480"/>
            <a:ext cx="5727960" cy="399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33" name="Google Shape;233;p15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6"/>
          <p:cNvCxnSpPr/>
          <p:nvPr/>
        </p:nvCxnSpPr>
        <p:spPr>
          <a:xfrm>
            <a:off x="360000" y="4968000"/>
            <a:ext cx="12600" cy="58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16"/>
          <p:cNvSpPr/>
          <p:nvPr/>
        </p:nvSpPr>
        <p:spPr>
          <a:xfrm>
            <a:off x="396000" y="4901760"/>
            <a:ext cx="3911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PRINCIPAIS ALTERAÇÕES PARA O CICLO 2024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60" y="720000"/>
            <a:ext cx="9137880" cy="333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46" name="Google Shape;246;p1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720000" y="1116000"/>
            <a:ext cx="8627400" cy="175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Critério 2.9 flexibilizado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Antes: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2.9 Inclui botão do Radar da Transparência Pública no site institucional?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Depois: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2.9 Inclui botão do Radar da Transparência Pública no site institucional ou portal transparência?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3780000" y="34632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57" name="Google Shape;257;p1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1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720000" y="1116000"/>
            <a:ext cx="8627400" cy="337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Critérios 3.1 e 4.1 precisam, cada qual, ser divulgados em conjunto (página única), conforme comandos individuais abaixo: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As informações exigidas (receita prevista e realizada) devem estar disponibilizadas em arquivo único, para facilitar a visualização e a comparabilidade (pág. 43)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 As informações exigidas (empenho, liquidação e pagamento) devem estar disponibilizadas em arquivos único, para facilitar a visualização e a comparabilidade. (pág. 53)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67" name="Google Shape;267;p1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8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720000" y="1080000"/>
            <a:ext cx="8627400" cy="143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Ajuste na redação no texto explicativo da “disponibilidade” do critério 5.2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informações sobre as transferências realizadas devem ser geradas de forma separada e autônoma das transferências recebidas. (pág 60)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1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78" name="Google Shape;278;p1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19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0000" y="1188000"/>
            <a:ext cx="8627400" cy="265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O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PNTP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consiste em uma iniciativa da Atricon, do TCE-MT e do TCU, com o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objetivo de padronizar, orientar, estimular, induzir e fiscalizar a transparência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informações produzidas e/ou custeadas pelo Poder Público em todo o país. Sua implementação decorre do Acordo Plurilateral de Cooperação Técnica nº 03/2022, que prevê a realização de ações nacionais coordenadas envolvendo os Tribunais de Contas, o  IRB, a Abracom, o CNPTC, o Conaci, além da Atricon.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540000" y="526320"/>
            <a:ext cx="881316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QUE É O PROGRAMA NACIONAL DA TRANSPARÊNCIA?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5" name="Google Shape;75;p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720000" y="1080000"/>
            <a:ext cx="8627400" cy="341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Alteração do prazo a ser considerado para fins de “atualidade” dos critérios 6.3 e 6.4, passando para 180 dias e não mais 30 dias, como no ciclo anterior.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6.3 Divulga a lista de seus estagiários?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6.4 Publica lista dos terceirizados que prestam serviços para o Poder ou órgão, contendo, em relação a cada um deles: nome completo, função ou atividade exercida e nome da empresa empregadora?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2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289" name="Google Shape;289;p2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20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720000" y="1080000"/>
            <a:ext cx="8627400" cy="179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2.4 Redução do prazo da “atualidade” do critério 18.3, antes 30 dias, agora 15 dias, por força de alteração legislativa em 2023 (Lei 14.654/23)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18.3 Divulga lista dos medicamentos a serem fornecidos pelo SUS e informações de como obter medicamentos, incluindo os de alto custo?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00" name="Google Shape;300;p21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2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21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286920" y="869040"/>
            <a:ext cx="9533520" cy="385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Alteração da classificação nos critérios 10.2, 10.3, 10.4 e 19.2, passando de “recomendados” para “obrigatórios”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20" lvl="0" marL="21600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10.2 Divulga os quantitativos, e os preços unitários e totais contratados?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20" lvl="0" marL="21600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10.3 Divulga os quantitativos executados e os preços praticados?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20" lvl="0" marL="21600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10.4 Divulga relação das obras paralisadas contendo o motivo, o responsável pela inexecução temporária do objeto do contrato e a data prevista para o reinício da sua execução?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20" lvl="0" marL="21600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19.2 Divulga a lista de espera em creches públicas e os critérios de priorização de acesso a elas?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0" i="1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Motivo: no ciclo anterior não havia dispositivo legal impondo a obrigatoriedade de</a:t>
            </a:r>
            <a:r>
              <a:rPr b="0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divulgação em portal na internet.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11" name="Google Shape;311;p2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2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22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720000" y="1080000"/>
            <a:ext cx="8627400" cy="269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Alteração da classificação no critério 19.1, passando de “obrigatório” para “recomendado”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19.1 Divulga o plano de educação e o respectivo relatório de resultados?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52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Motivo: não há dispositivo legal específico impondo a divulgação, constituindo, portanto, uma boa prática a ser seguida.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22" name="Google Shape;322;p2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23"/>
          <p:cNvSpPr/>
          <p:nvPr/>
        </p:nvSpPr>
        <p:spPr>
          <a:xfrm>
            <a:off x="3792600" y="359280"/>
            <a:ext cx="250740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396000" y="5045760"/>
            <a:ext cx="4271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ORIENTAÇÕES GERAIS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24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4" name="Google Shape;3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60" y="720000"/>
            <a:ext cx="9137880" cy="333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2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36" name="Google Shape;336;p24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2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720000" y="900000"/>
            <a:ext cx="8627400" cy="341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Critérios essenciais (matriz comum)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Informações prioritárias: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Possuir site oficial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próprio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internet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Possuir portal da transparência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próprio ou compartilhado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Receitas (todos)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Despesa (todos)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Prestação de contas: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Publicar o  Relatório de Gestão Fiscal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2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46" name="Google Shape;346;p2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720000" y="851400"/>
            <a:ext cx="8627400" cy="21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Critérios essenciais (matriz específica – Executivo)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Receitas (todos)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Planejamento e Gestão Fiscal (todos)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Leis Orçamentárias, apreciação das Contas e Relatórios Resumidos de Execução Orçamentária (todos)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6"/>
          <p:cNvSpPr/>
          <p:nvPr/>
        </p:nvSpPr>
        <p:spPr>
          <a:xfrm>
            <a:off x="6671160" y="2692080"/>
            <a:ext cx="2192400" cy="41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300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Cartilha Online</a:t>
            </a:r>
            <a:endParaRPr b="0" i="0" sz="2300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7760" y="3252240"/>
            <a:ext cx="1339200" cy="132228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6" name="Google Shape;35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2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58" name="Google Shape;358;p26"/>
            <p:cNvPicPr preferRelativeResize="0"/>
            <p:nvPr/>
          </p:nvPicPr>
          <p:blipFill rotWithShape="1">
            <a:blip r:embed="rId6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2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7"/>
          <p:cNvSpPr/>
          <p:nvPr/>
        </p:nvSpPr>
        <p:spPr>
          <a:xfrm>
            <a:off x="396000" y="5045760"/>
            <a:ext cx="4271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ORIENTAÇÕES ESPECÍFICAS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27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60" y="720000"/>
            <a:ext cx="9137880" cy="333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71" name="Google Shape;371;p2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/>
          <p:nvPr/>
        </p:nvSpPr>
        <p:spPr>
          <a:xfrm>
            <a:off x="2520" y="1924560"/>
            <a:ext cx="10067400" cy="119484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2120040" y="1996680"/>
            <a:ext cx="5839800" cy="101520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Algumas informações podem estar em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OUTRO </a:t>
            </a:r>
            <a:r>
              <a:rPr b="1" i="1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000" y="2351520"/>
            <a:ext cx="986400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2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82" name="Google Shape;382;p28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2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/>
          <p:nvPr/>
        </p:nvSpPr>
        <p:spPr>
          <a:xfrm>
            <a:off x="-4320" y="-36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1081800" y="1080000"/>
            <a:ext cx="7907400" cy="2698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Sim! Desde que exista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link de acesso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elas na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seção própria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que se referem no site oficial ou portal da transparência do órgão fiscalizado.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EXEMPLO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sessões da Câmara são transmitidas ao vivo e gravadas no canal do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– clique aqui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0000" y="3162480"/>
            <a:ext cx="350280" cy="239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393" name="Google Shape;393;p29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2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>
            <a:off x="-288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720000" y="1188000"/>
            <a:ext cx="8627400" cy="301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O objeto do levantamento é 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transparência ativa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isto é, aquela por meio da qual se disponibilizam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dados de forma espontânea, independentemente de solicitação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materializada nos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portais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Poderes Executivo, Legislativo e Judiciário, bem como dos Tribunais de Contas, do Ministério Público e da Defensoria Pública, abrangendo a União, o Distrito Federal, os Estados e os Municípios do Brasil. A partir de 2023, também serão avaliados os portais transparência das empresas estatais federais.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540000" y="526320"/>
            <a:ext cx="881316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 O OBJETO DO LEVANTAMENTO?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6" name="Google Shape;86;p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/>
          <p:nvPr/>
        </p:nvSpPr>
        <p:spPr>
          <a:xfrm>
            <a:off x="2520" y="1116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1868400" y="1315080"/>
            <a:ext cx="6334560" cy="101520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Antes de colar no formulário, </a:t>
            </a:r>
            <a:r>
              <a:rPr b="1" i="0" lang="pt-BR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TESTEM</a:t>
            </a: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link!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440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0"/>
          <p:cNvSpPr/>
          <p:nvPr/>
        </p:nvSpPr>
        <p:spPr>
          <a:xfrm>
            <a:off x="990000" y="3240000"/>
            <a:ext cx="8087400" cy="161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640" y="2396520"/>
            <a:ext cx="4689720" cy="263376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05" name="Google Shape;405;p3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06" name="Google Shape;406;p30"/>
            <p:cNvPicPr preferRelativeResize="0"/>
            <p:nvPr/>
          </p:nvPicPr>
          <p:blipFill rotWithShape="1">
            <a:blip r:embed="rId6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/>
          <p:nvPr/>
        </p:nvSpPr>
        <p:spPr>
          <a:xfrm>
            <a:off x="0" y="1188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3960000" y="1436760"/>
            <a:ext cx="2147400" cy="4586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ATENÇÃO!!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000" y="1512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/>
          <p:nvPr/>
        </p:nvSpPr>
        <p:spPr>
          <a:xfrm>
            <a:off x="1260000" y="2421000"/>
            <a:ext cx="7907400" cy="1553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Atualização em tempo real!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3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18" name="Google Shape;418;p31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3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/>
          <p:nvPr/>
        </p:nvSpPr>
        <p:spPr>
          <a:xfrm>
            <a:off x="0" y="1188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2"/>
          <p:cNvSpPr/>
          <p:nvPr/>
        </p:nvSpPr>
        <p:spPr>
          <a:xfrm>
            <a:off x="3960000" y="1436760"/>
            <a:ext cx="2147400" cy="4586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ATENÇÃO!!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000" y="1512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/>
          <p:nvPr/>
        </p:nvSpPr>
        <p:spPr>
          <a:xfrm>
            <a:off x="1260000" y="2421000"/>
            <a:ext cx="7907400" cy="1553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Monitorar os Portais da Transparência para evitar indisponibilidade de informações.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3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30" name="Google Shape;430;p32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"/>
          <p:cNvSpPr/>
          <p:nvPr/>
        </p:nvSpPr>
        <p:spPr>
          <a:xfrm>
            <a:off x="2520" y="1116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440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3"/>
          <p:cNvSpPr/>
          <p:nvPr/>
        </p:nvSpPr>
        <p:spPr>
          <a:xfrm>
            <a:off x="2520000" y="2160000"/>
            <a:ext cx="50274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Informar explicitamente essa situação ao usuário!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990000" y="3240000"/>
            <a:ext cx="8087400" cy="161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“Informa-se que não houve pagamentos de diárias no período de janeiro a abril de 2024. Atualizado em 30/04/2024.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3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42" name="Google Shape;442;p33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3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33"/>
          <p:cNvSpPr/>
          <p:nvPr/>
        </p:nvSpPr>
        <p:spPr>
          <a:xfrm>
            <a:off x="1812600" y="1053000"/>
            <a:ext cx="6467400" cy="101520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que fazer quando não tiverem ocorrido fatos geradores de determinada informação?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2520" y="1116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1800000" y="1060560"/>
            <a:ext cx="6467400" cy="101520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que fazer quando não tiverem ocorrido fatos geradores de determinada informação?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440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4"/>
          <p:cNvSpPr/>
          <p:nvPr/>
        </p:nvSpPr>
        <p:spPr>
          <a:xfrm>
            <a:off x="1126800" y="2700000"/>
            <a:ext cx="78174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basta, portanto, a criação de um link ou seção específica sem conteúdo correspondente!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990000" y="3240000"/>
            <a:ext cx="8087400" cy="161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3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56" name="Google Shape;456;p34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3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-288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720000" y="1080000"/>
            <a:ext cx="8627400" cy="305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específicos como evidência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link informado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título de evidência deve corresponder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exatamente onde está a informação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Não serão aceitos links genéricos ou únicos (como o do Portal) como evidências. Nessas situações,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 critério será considerado como “não atendido”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3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66" name="Google Shape;466;p3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3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720000" y="1080000"/>
            <a:ext cx="8627400" cy="305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Antes de adentrar nos critérios propriamente ditos, enumeram-se, a seguir, orientações gerais sobre a disponibilização de informações de forma ativa nos portais públicos: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uma melhor efetivação da transparência, as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informações públicas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divulgadas pelos Poderes e órgãos públicos, em seus portais, </a:t>
            </a:r>
            <a:r>
              <a:rPr b="1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devem sempre estar em local de fácil acesso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isto é, onde, provavelmente, qualquer cidadão procuraria o informe dentro do portal.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3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76" name="Google Shape;476;p3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3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7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7"/>
          <p:cNvSpPr/>
          <p:nvPr/>
        </p:nvSpPr>
        <p:spPr>
          <a:xfrm>
            <a:off x="720000" y="900000"/>
            <a:ext cx="8627400" cy="14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3. Receita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as informações exigidas (receita prevista e realizada) devem estar disponibilizadas em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arquivo único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para facilitar a visualização e a comparabilidade!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3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86" name="Google Shape;486;p3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3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8" name="Google Shape;48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400" y="1841400"/>
            <a:ext cx="986400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7"/>
          <p:cNvPicPr preferRelativeResize="0"/>
          <p:nvPr/>
        </p:nvPicPr>
        <p:blipFill rotWithShape="1">
          <a:blip r:embed="rId6">
            <a:alphaModFix/>
          </a:blip>
          <a:srcRect b="0" l="63895" r="0" t="0"/>
          <a:stretch/>
        </p:blipFill>
        <p:spPr>
          <a:xfrm>
            <a:off x="2563920" y="2520000"/>
            <a:ext cx="4946040" cy="1838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8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8"/>
          <p:cNvSpPr/>
          <p:nvPr/>
        </p:nvSpPr>
        <p:spPr>
          <a:xfrm>
            <a:off x="720000" y="900000"/>
            <a:ext cx="8627400" cy="14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4. Despesa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as informações exigidas (empenho, liquidação e pagamento) devem estar disponibilizadas em arquivo único, para facilitar a visualização e a comparabilidade.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3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498" name="Google Shape;498;p3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0" name="Google Shape;50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400" y="1841400"/>
            <a:ext cx="986400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6320" y="2520000"/>
            <a:ext cx="6502320" cy="1989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9"/>
          <p:cNvSpPr/>
          <p:nvPr/>
        </p:nvSpPr>
        <p:spPr>
          <a:xfrm>
            <a:off x="720000" y="1080000"/>
            <a:ext cx="8627400" cy="107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3.3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a lista dos </a:t>
            </a:r>
            <a:r>
              <a:rPr b="0" i="0" lang="pt-BR" sz="18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inscritos em dívida ativa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contendo, no mínimo, dados referentes ao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inscrito e o </a:t>
            </a:r>
            <a:r>
              <a:rPr b="1" i="0" lang="pt-BR" sz="18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valor total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dívida?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3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10" name="Google Shape;510;p3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3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-25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720000" y="1260000"/>
            <a:ext cx="8627400" cy="175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matriz está dividida em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“dimensões”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“critérios”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“itens de verificação”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dimensões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são os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assuntos objetos de análise nos portais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(por exemplo: licitações, contratos, receitas, despesas etc.).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2160360" y="490320"/>
            <a:ext cx="575352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MATRIZ DE CRITÉRIOS DE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7" name="Google Shape;97;p4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0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720000" y="1080000"/>
            <a:ext cx="8627400" cy="215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Importante reforçar que </a:t>
            </a:r>
            <a:r>
              <a:rPr b="1" i="0" lang="pt-BR" sz="18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não é ilegal a divulgação do nome do devedor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art. 198, §3º do </a:t>
            </a: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Código Tributário Nacional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expressamente prevê que </a:t>
            </a:r>
            <a:r>
              <a:rPr b="0" i="0" lang="pt-BR" sz="1800" u="none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“não é vedada a divulgação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informações relativas a: [...] II – </a:t>
            </a:r>
            <a:r>
              <a:rPr b="0" i="0" lang="pt-BR" sz="1800" u="none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inscrições na Dívida Ativa da Fazenda Pública”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não restando dúvidas, portanto, de que retira tais informações do rol de informações protegidas por sigilo fiscal.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4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20" name="Google Shape;520;p4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"/>
          <p:cNvSpPr/>
          <p:nvPr/>
        </p:nvSpPr>
        <p:spPr>
          <a:xfrm>
            <a:off x="-360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1"/>
          <p:cNvSpPr/>
          <p:nvPr/>
        </p:nvSpPr>
        <p:spPr>
          <a:xfrm>
            <a:off x="720000" y="936000"/>
            <a:ext cx="8627400" cy="359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informações de uma </a:t>
            </a:r>
            <a:r>
              <a:rPr b="0" i="0" lang="pt-BR" sz="16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Certidão de Dívida Ativa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CDA — </a:t>
            </a:r>
            <a:r>
              <a:rPr b="0" i="0" lang="pt-BR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 exceção das informações pessoais como CPF, endereços, telefones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devem ser protegidos  </a:t>
            </a:r>
            <a:r>
              <a:rPr b="1" i="0" lang="pt-BR" sz="16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não violam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intimidade, a honra e a imagem do sujeito passivo, nos termos da </a:t>
            </a:r>
            <a:r>
              <a:rPr b="0" i="0" lang="pt-BR" sz="1600" u="sng" cap="none" strike="noStrike">
                <a:solidFill>
                  <a:srgbClr val="1078B4"/>
                </a:solidFill>
                <a:latin typeface="Arial"/>
                <a:ea typeface="Arial"/>
                <a:cs typeface="Arial"/>
                <a:sym typeface="Arial"/>
              </a:rPr>
              <a:t>Lei Geral de Proteção de Dados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Corrobora desse entendimento a prática em diversas Procuradorias Estaduais e na própria Procuradoria Geral da Fazenda Nacional (</a:t>
            </a:r>
            <a:r>
              <a:rPr b="0" i="0" lang="pt-BR" sz="1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https://www.listadevedores.pgfn.gov.br/</a:t>
            </a: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que abrem possibilidades de consultas à base das respectivas dívidas ativas, de forma direta e aberta, adotando a publicidade como preceito geral, nos termos do que dispõe a Lei de Acesso à Informação.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4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30" name="Google Shape;530;p41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4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720000" y="1080000"/>
            <a:ext cx="8627400" cy="269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Itens 5.1 e 5.2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transferências voluntárias que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envolvam recursos financeiros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5.3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acordos firmados que </a:t>
            </a:r>
            <a:r>
              <a:rPr b="0" i="0" lang="pt-BR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não envolvam transferência de recursos financeiros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Dica: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Caso o ente não tenha recebido ou realizado transferências voluntárias, pode ser feito um registro único (declaração), mas com as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informações divididas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4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40" name="Google Shape;540;p4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3"/>
          <p:cNvSpPr/>
          <p:nvPr/>
        </p:nvSpPr>
        <p:spPr>
          <a:xfrm>
            <a:off x="720000" y="648000"/>
            <a:ext cx="8627400" cy="3130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Dicas: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se exige neste critério as informações relativas às transferências legais/constitucionais a exemplo do FPE, FPM, Fundeb e outros.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1800"/>
              <a:buFont typeface="Noto Sans Symbols"/>
              <a:buChar char="⮚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Sabe-se que as transferências voluntárias embora não sejam típicas em alguns Poderes e Órgãos autônomos (Legislativo, Judiciário, Ministério Público, Tribunais de Contas e Defensorias), não há vedação legal para sua ocorrência, por isso este critério se aplica a todos os Poderes e órgãos.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4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50" name="Google Shape;550;p4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4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840" y="2160000"/>
            <a:ext cx="7503840" cy="29088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7" name="Google Shape;557;p44"/>
          <p:cNvSpPr/>
          <p:nvPr/>
        </p:nvSpPr>
        <p:spPr>
          <a:xfrm>
            <a:off x="2520" y="1116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4"/>
          <p:cNvSpPr/>
          <p:nvPr/>
        </p:nvSpPr>
        <p:spPr>
          <a:xfrm>
            <a:off x="1804680" y="1060560"/>
            <a:ext cx="6467400" cy="101520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pt-BR" sz="2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SÃO VÁLIDAS DECLARAÇÕES COM DATA FUTURA!!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00" y="1440000"/>
            <a:ext cx="986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4"/>
          <p:cNvSpPr/>
          <p:nvPr/>
        </p:nvSpPr>
        <p:spPr>
          <a:xfrm>
            <a:off x="990000" y="3240000"/>
            <a:ext cx="8087400" cy="161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" name="Google Shape;562;p4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63" name="Google Shape;563;p44"/>
            <p:cNvPicPr preferRelativeResize="0"/>
            <p:nvPr/>
          </p:nvPicPr>
          <p:blipFill rotWithShape="1">
            <a:blip r:embed="rId6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4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5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5"/>
          <p:cNvSpPr/>
          <p:nvPr/>
        </p:nvSpPr>
        <p:spPr>
          <a:xfrm>
            <a:off x="720000" y="1080000"/>
            <a:ext cx="8627400" cy="3054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6.1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Divulga 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relação nominal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servidores/autoridades/membros, seus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cargos/funções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respectivas lotações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suas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datas de admissão/exoneração/inativação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carga horária semanal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cargo/função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ocupada/desempenhada?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Para que o critério seja assinalado como “</a:t>
            </a:r>
            <a:r>
              <a:rPr b="1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atendido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”, devem ser disponibilizadas no Portal, em forma de tabela, todas essas informações!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4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73" name="Google Shape;573;p4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4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6"/>
          <p:cNvSpPr/>
          <p:nvPr/>
        </p:nvSpPr>
        <p:spPr>
          <a:xfrm>
            <a:off x="720000" y="1080000"/>
            <a:ext cx="8627400" cy="197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7.1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o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o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cargo/função</a:t>
            </a: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beneficiário, além do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valor total recebido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número de diárias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usufruídas por afastamento,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período de afastamento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motivo do afastamento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local de destino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Tudo ou nada!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2" name="Google Shape;582;p4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83" name="Google Shape;583;p4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4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720000" y="1080000"/>
            <a:ext cx="8627400" cy="179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metodologia do levantamento do Programa Nacional de Transparência Pública </a:t>
            </a:r>
            <a:r>
              <a:rPr b="1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não contempla a possibilidade de atendimentos parciais de critérios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será considerado atendido o critério quando todas as informações por ele exigidas se encontrarem no portal  (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“TUDO OU NADA”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4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593" name="Google Shape;593;p4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p4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8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8"/>
          <p:cNvSpPr/>
          <p:nvPr/>
        </p:nvSpPr>
        <p:spPr>
          <a:xfrm>
            <a:off x="720000" y="1080000"/>
            <a:ext cx="8627400" cy="269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7.2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tabela ou relação que explicite os valores das diárias dentro do Estado, fora do Estado e fora do país, conforme legislação local?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Atualidade – 1 ano.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Caso o ente não tenha previsão de pagamento de diárias para viagens ao exterior, essa informação deve  estar registrada de </a:t>
            </a:r>
            <a:r>
              <a:rPr b="1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forma explícita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 no Portal!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4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03" name="Google Shape;603;p4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4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9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9"/>
          <p:cNvSpPr/>
          <p:nvPr/>
        </p:nvSpPr>
        <p:spPr>
          <a:xfrm>
            <a:off x="713880" y="1080000"/>
            <a:ext cx="8627400" cy="12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8.1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relação das licitações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ordem sequencial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informando o número e modalidade licitatória, o objeto, valor estimado/homologado e a situação?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2" name="Google Shape;612;p4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13" name="Google Shape;613;p4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4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-25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720000" y="1260000"/>
            <a:ext cx="8627400" cy="265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dimensão é dividida em critérios. Os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critérios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são os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quesitos a serem examinados nos portais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ou seja, as perguntas feitas na avaliação (por exemplo, na dimensão “Informações prioritárias”, temos as três seguintes perguntas: “Possui sítio oficial  próprio na internet?”; “Possui portal da transparência próprio ou compartilhado na internet?” e “O acesso ao portal transparência está visível na capa do site?”.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160360" y="490320"/>
            <a:ext cx="575352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MATRIZ DE CRITÉRIOS DE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8" name="Google Shape;108;p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0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0"/>
          <p:cNvSpPr/>
          <p:nvPr/>
        </p:nvSpPr>
        <p:spPr>
          <a:xfrm>
            <a:off x="720000" y="540000"/>
            <a:ext cx="8627400" cy="417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 ser publicada listagem das licitações em andamento e encerradas no exercício, </a:t>
            </a:r>
            <a:r>
              <a:rPr b="1" i="0" lang="pt-BR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obedecendo uma ordem numérica sequencial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a indicação, no mínimo: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número e modalidade licitatória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descrição do objeto licitado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 data da sessão de abertura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 valor estimado ou homologado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 situação do certame (aberto, em andamento, encerrado, homologado, revogada, fracassada, deserta, suspensa, reaberta, retificada etc)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processos de dispensas (exceção das compras diretas de pequeno valor) e inexigibilidades devem constar desta relação também.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Caso não tenham sido realizadas licitações, essa informação deve constar expressamente no portal!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2" name="Google Shape;622;p5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23" name="Google Shape;623;p5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5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1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51"/>
          <p:cNvPicPr preferRelativeResize="0"/>
          <p:nvPr/>
        </p:nvPicPr>
        <p:blipFill rotWithShape="1">
          <a:blip r:embed="rId3">
            <a:alphaModFix/>
          </a:blip>
          <a:srcRect b="0" l="19634" r="0" t="0"/>
          <a:stretch/>
        </p:blipFill>
        <p:spPr>
          <a:xfrm>
            <a:off x="2181240" y="540000"/>
            <a:ext cx="5716080" cy="41374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1" name="Google Shape;63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5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33" name="Google Shape;633;p51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5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51"/>
          <p:cNvSpPr/>
          <p:nvPr/>
        </p:nvSpPr>
        <p:spPr>
          <a:xfrm>
            <a:off x="2412000" y="3672000"/>
            <a:ext cx="537480" cy="1753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1"/>
          <p:cNvSpPr/>
          <p:nvPr/>
        </p:nvSpPr>
        <p:spPr>
          <a:xfrm>
            <a:off x="2412000" y="2160000"/>
            <a:ext cx="537480" cy="1753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1"/>
          <p:cNvSpPr/>
          <p:nvPr/>
        </p:nvSpPr>
        <p:spPr>
          <a:xfrm>
            <a:off x="2412000" y="576000"/>
            <a:ext cx="537480" cy="1753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2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2"/>
          <p:cNvSpPr/>
          <p:nvPr/>
        </p:nvSpPr>
        <p:spPr>
          <a:xfrm>
            <a:off x="720000" y="684000"/>
            <a:ext cx="8627400" cy="3813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8.6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o </a:t>
            </a: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plano de contratações anual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(art. 12, VII, da Lei n. 14.133)?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seção relativa às licitações e/ou contratos, deve ser possível consultar os planos de contratações anuais, segundo o qual “a partir de documentos de formalização de demandas, os órgãos responsáveis pelo planejamento de cada ente federativo poderão, na forma de  regulamento, elaborar plano de contratações anual, com o </a:t>
            </a:r>
            <a:r>
              <a:rPr b="0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objetivo de racionalizar as contratações dos órgãos e Poderes ou órgãos sob sua competência, garantir o alinhamento com o seu planejamento estratégico e subsidiar a elaboração das respectivas leis orçamentárias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Atualidade: 1 ano!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ATENÇÃO:</a:t>
            </a:r>
            <a:r>
              <a:rPr b="0" i="0" lang="pt-BR" sz="15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500" u="sng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Não serão aceitas declarações</a:t>
            </a:r>
            <a:r>
              <a:rPr b="0" i="0" lang="pt-BR" sz="15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! A divulgação do plano anual de contratações deve estar disponível para pontuar no critério.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5" name="Google Shape;645;p5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46" name="Google Shape;646;p5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5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" name="Google Shape;654;p5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55" name="Google Shape;655;p5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5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53"/>
          <p:cNvSpPr/>
          <p:nvPr/>
        </p:nvSpPr>
        <p:spPr>
          <a:xfrm>
            <a:off x="720000" y="1080000"/>
            <a:ext cx="8627400" cy="269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9.1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relação dos contratos celebrados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ordem sequencial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com o seu respectivo resumo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contendo, no mínimo, indicação do contratado(a), do  valor, do objeto e da vigência, bem como dos aditivos deles decorrentes?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Caso não tenham sido celebrados contratos, essa informação deve constar expressamente no portal!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4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080" y="552960"/>
            <a:ext cx="6728400" cy="41223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4" name="Google Shape;66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5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66" name="Google Shape;666;p54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7" name="Google Shape;667;p5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" name="Google Shape;668;p54"/>
          <p:cNvSpPr/>
          <p:nvPr/>
        </p:nvSpPr>
        <p:spPr>
          <a:xfrm>
            <a:off x="1693080" y="576000"/>
            <a:ext cx="570240" cy="39553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5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5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76" name="Google Shape;676;p5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p5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55"/>
          <p:cNvSpPr/>
          <p:nvPr/>
        </p:nvSpPr>
        <p:spPr>
          <a:xfrm>
            <a:off x="720000" y="720000"/>
            <a:ext cx="8627400" cy="377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9.4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a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ordem cronológica de seus pagamentos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bem como as justificativas que fundamentaram a eventual alteração dessa ordem?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seção específica no portal, devem ser listados os créditos com a respectiva ordem cronológica de pagamentos. É importante que existam informações mínimas sobre  o crédito (por exemplo: data de vencimento, data de pagamento, credor, valor e identificação da origem do crédito).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Intenção:</a:t>
            </a: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 Aplicar os princípios da Isonomia, da Impessoalidade e da Moralidade.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6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5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86" name="Google Shape;686;p5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5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56"/>
          <p:cNvSpPr/>
          <p:nvPr/>
        </p:nvSpPr>
        <p:spPr>
          <a:xfrm>
            <a:off x="720000" y="720000"/>
            <a:ext cx="8627400" cy="359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10.4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relação das </a:t>
            </a:r>
            <a:r>
              <a:rPr b="1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obras paralisadas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contendo o </a:t>
            </a:r>
            <a:r>
              <a:rPr b="0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motivo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b="0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responsável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pela inexecução temporária do objeto do contrato e a </a:t>
            </a:r>
            <a:r>
              <a:rPr b="0" i="0" lang="pt-BR" sz="15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data prevista para o  reinício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sua execução?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b="0" i="0" lang="pt-BR" sz="15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mesma seção específica sobre obras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portal, deve ser divulgada uma relação das obras paralisadas, contendo o motivo e o responsável pela inexecução temporária do objeto do contrato, além da data prevista para o reinício da sua execução. É necessário que a eventual inexistência de obras seja assim identificada no site. Da mesma forma, em não havendo obras paralisadas, esse dado deve ser igualmente identificado.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Orientação:</a:t>
            </a:r>
            <a:r>
              <a:rPr b="0" i="0" lang="pt-BR" sz="1500" u="none" cap="none" strike="noStrike">
                <a:solidFill>
                  <a:srgbClr val="000000"/>
                </a:solidFill>
                <a:highlight>
                  <a:srgbClr val="FFDE59"/>
                </a:highlight>
                <a:latin typeface="Arial"/>
                <a:ea typeface="Arial"/>
                <a:cs typeface="Arial"/>
                <a:sym typeface="Arial"/>
              </a:rPr>
              <a:t> Criar seção especifica para OBRAS ATIVAS E OBRAS PARALISADAS.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7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57"/>
          <p:cNvSpPr/>
          <p:nvPr/>
        </p:nvSpPr>
        <p:spPr>
          <a:xfrm>
            <a:off x="720000" y="1080000"/>
            <a:ext cx="8627400" cy="233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11.5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Divulga o Relatório de Gestão Fiscal (RGF)?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Item 11.6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Divulga o Relatório Resumido da Execução Orçamentária (RREO)?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publicação dos RGFs e dos RREOs nos portais deve seguir a mesma estrutura dos demonstrativos enviados ao </a:t>
            </a:r>
            <a:r>
              <a:rPr b="1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SICONFI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697" name="Google Shape;697;p5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5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8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5" name="Google Shape;705;p5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06" name="Google Shape;706;p5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7" name="Google Shape;707;p5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8" name="Google Shape;70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720" y="1368000"/>
            <a:ext cx="7951680" cy="269604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9" name="Google Shape;709;p58"/>
          <p:cNvSpPr/>
          <p:nvPr/>
        </p:nvSpPr>
        <p:spPr>
          <a:xfrm>
            <a:off x="995400" y="712080"/>
            <a:ext cx="3572640" cy="54108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Formato permitido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58"/>
          <p:cNvCxnSpPr/>
          <p:nvPr/>
        </p:nvCxnSpPr>
        <p:spPr>
          <a:xfrm>
            <a:off x="1080000" y="1188000"/>
            <a:ext cx="2882520" cy="288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9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5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18" name="Google Shape;718;p5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9" name="Google Shape;719;p5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0" name="Google Shape;72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6560" y="1296000"/>
            <a:ext cx="7884000" cy="323604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1" name="Google Shape;721;p59"/>
          <p:cNvSpPr/>
          <p:nvPr/>
        </p:nvSpPr>
        <p:spPr>
          <a:xfrm>
            <a:off x="995400" y="712080"/>
            <a:ext cx="3572640" cy="54108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Formato permitido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2" name="Google Shape;722;p59"/>
          <p:cNvCxnSpPr/>
          <p:nvPr/>
        </p:nvCxnSpPr>
        <p:spPr>
          <a:xfrm>
            <a:off x="1080000" y="1188000"/>
            <a:ext cx="2882100" cy="24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720000" y="1260000"/>
            <a:ext cx="8627400" cy="1793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Matriz de Avaliação contém no total </a:t>
            </a: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124 critérios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cujas respostas são objetivas do tipo </a:t>
            </a:r>
            <a:r>
              <a:rPr b="0" i="0" lang="pt-B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“atende” ou “não atende”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Desse total, 70 são comuns a todos os poderes e órgãos e os demais são específicos para cada tipo de Poder ou Órgão, avaliando aspectos próprios, em função da atividade fim desempenhada.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8" name="Google Shape;118;p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6"/>
          <p:cNvSpPr/>
          <p:nvPr/>
        </p:nvSpPr>
        <p:spPr>
          <a:xfrm>
            <a:off x="2173320" y="503280"/>
            <a:ext cx="575352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MATRIZ DE CRITÉRIOS DE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0"/>
          <p:cNvSpPr/>
          <p:nvPr/>
        </p:nvSpPr>
        <p:spPr>
          <a:xfrm>
            <a:off x="-43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9" name="Google Shape;729;p6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30" name="Google Shape;730;p6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p6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60"/>
          <p:cNvSpPr/>
          <p:nvPr/>
        </p:nvSpPr>
        <p:spPr>
          <a:xfrm>
            <a:off x="995400" y="388080"/>
            <a:ext cx="3572640" cy="54108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Exemplos de Formatos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não permitidos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60"/>
          <p:cNvCxnSpPr/>
          <p:nvPr/>
        </p:nvCxnSpPr>
        <p:spPr>
          <a:xfrm>
            <a:off x="1080000" y="1219800"/>
            <a:ext cx="2882100" cy="24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4" name="Google Shape;73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000" y="1373760"/>
            <a:ext cx="3860640" cy="31222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0000" y="1366560"/>
            <a:ext cx="4197240" cy="31294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000" y="900000"/>
            <a:ext cx="3228120" cy="360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2880" y="900000"/>
            <a:ext cx="3134520" cy="35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480" y="900000"/>
            <a:ext cx="3322800" cy="360252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1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61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61"/>
          <p:cNvSpPr/>
          <p:nvPr/>
        </p:nvSpPr>
        <p:spPr>
          <a:xfrm>
            <a:off x="396000" y="5044680"/>
            <a:ext cx="3317400" cy="39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TRANSPARÊNCIA 2023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7" name="Google Shape;747;p61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48" name="Google Shape;748;p61"/>
          <p:cNvGrpSpPr/>
          <p:nvPr/>
        </p:nvGrpSpPr>
        <p:grpSpPr>
          <a:xfrm>
            <a:off x="360" y="0"/>
            <a:ext cx="2562480" cy="508320"/>
            <a:chOff x="360" y="0"/>
            <a:chExt cx="2562480" cy="508320"/>
          </a:xfrm>
        </p:grpSpPr>
        <p:pic>
          <p:nvPicPr>
            <p:cNvPr id="749" name="Google Shape;749;p61"/>
            <p:cNvPicPr preferRelativeResize="0"/>
            <p:nvPr/>
          </p:nvPicPr>
          <p:blipFill rotWithShape="1">
            <a:blip r:embed="rId7">
              <a:alphaModFix/>
            </a:blip>
            <a:srcRect b="0" l="0" r="78777" t="0"/>
            <a:stretch/>
          </p:blipFill>
          <p:spPr>
            <a:xfrm>
              <a:off x="36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p61"/>
            <p:cNvSpPr/>
            <p:nvPr/>
          </p:nvSpPr>
          <p:spPr>
            <a:xfrm>
              <a:off x="49320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62"/>
          <p:cNvPicPr preferRelativeResize="0"/>
          <p:nvPr/>
        </p:nvPicPr>
        <p:blipFill rotWithShape="1">
          <a:blip r:embed="rId3">
            <a:alphaModFix/>
          </a:blip>
          <a:srcRect b="11567" l="0" r="0" t="14496"/>
          <a:stretch/>
        </p:blipFill>
        <p:spPr>
          <a:xfrm>
            <a:off x="-11520" y="0"/>
            <a:ext cx="10096920" cy="566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2"/>
          <p:cNvPicPr preferRelativeResize="0"/>
          <p:nvPr/>
        </p:nvPicPr>
        <p:blipFill rotWithShape="1">
          <a:blip r:embed="rId4">
            <a:alphaModFix/>
          </a:blip>
          <a:srcRect b="0" l="0" r="78891" t="0"/>
          <a:stretch/>
        </p:blipFill>
        <p:spPr>
          <a:xfrm>
            <a:off x="0" y="0"/>
            <a:ext cx="514440" cy="4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8360" y="36720"/>
            <a:ext cx="709920" cy="67788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2"/>
          <p:cNvSpPr/>
          <p:nvPr/>
        </p:nvSpPr>
        <p:spPr>
          <a:xfrm>
            <a:off x="524520" y="36720"/>
            <a:ext cx="2269080" cy="472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DO MARANHÃO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TRIBUNAL DE CONTAS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2"/>
          <p:cNvSpPr/>
          <p:nvPr/>
        </p:nvSpPr>
        <p:spPr>
          <a:xfrm>
            <a:off x="4047480" y="3420000"/>
            <a:ext cx="6029640" cy="2121120"/>
          </a:xfrm>
          <a:prstGeom prst="rect">
            <a:avLst/>
          </a:prstGeom>
          <a:noFill/>
          <a:ln>
            <a:noFill/>
          </a:ln>
          <a:effectLst>
            <a:outerShdw rotWithShape="0" dir="5400000" dist="19080">
              <a:srgbClr val="000000">
                <a:alpha val="71764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ANO O NOSSO DESAFIO É ELEVAR O NÚMERO DE PORTAIS CERTIFICÁVEIS!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3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3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3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3"/>
          <p:cNvSpPr/>
          <p:nvPr/>
        </p:nvSpPr>
        <p:spPr>
          <a:xfrm>
            <a:off x="396000" y="5045760"/>
            <a:ext cx="4271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8" name="Google Shape;768;p63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9" name="Google Shape;76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60" y="720000"/>
            <a:ext cx="9137880" cy="333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63"/>
          <p:cNvGrpSpPr/>
          <p:nvPr/>
        </p:nvGrpSpPr>
        <p:grpSpPr>
          <a:xfrm>
            <a:off x="1080" y="0"/>
            <a:ext cx="2562480" cy="508320"/>
            <a:chOff x="1080" y="0"/>
            <a:chExt cx="2562480" cy="508320"/>
          </a:xfrm>
        </p:grpSpPr>
        <p:pic>
          <p:nvPicPr>
            <p:cNvPr id="771" name="Google Shape;771;p6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108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63"/>
            <p:cNvSpPr/>
            <p:nvPr/>
          </p:nvSpPr>
          <p:spPr>
            <a:xfrm>
              <a:off x="49392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4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64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4"/>
          <p:cNvSpPr/>
          <p:nvPr/>
        </p:nvSpPr>
        <p:spPr>
          <a:xfrm>
            <a:off x="2880000" y="2160000"/>
            <a:ext cx="4307400" cy="10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 no Sistema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6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82" name="Google Shape;782;p64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6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5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65"/>
          <p:cNvSpPr/>
          <p:nvPr/>
        </p:nvSpPr>
        <p:spPr>
          <a:xfrm>
            <a:off x="1103400" y="892080"/>
            <a:ext cx="645012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Alterações no Sistema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⮚"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Alteração do Layout;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⮚"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Salvamento automático;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⮚"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Possibilidade de alteração do avaliador.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1" name="Google Shape;791;p6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792" name="Google Shape;792;p6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3" name="Google Shape;793;p6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94" name="Google Shape;794;p65"/>
          <p:cNvCxnSpPr/>
          <p:nvPr/>
        </p:nvCxnSpPr>
        <p:spPr>
          <a:xfrm>
            <a:off x="1116000" y="1368000"/>
            <a:ext cx="3570120" cy="648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6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6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107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6"/>
          <p:cNvSpPr/>
          <p:nvPr/>
        </p:nvSpPr>
        <p:spPr>
          <a:xfrm>
            <a:off x="2880000" y="2160000"/>
            <a:ext cx="4307400" cy="10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fazer o cadastro?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6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04" name="Google Shape;804;p6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6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7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7"/>
          <p:cNvPicPr preferRelativeResize="0"/>
          <p:nvPr/>
        </p:nvPicPr>
        <p:blipFill rotWithShape="1">
          <a:blip r:embed="rId4">
            <a:alphaModFix/>
          </a:blip>
          <a:srcRect b="0" l="0" r="7" t="0"/>
          <a:stretch/>
        </p:blipFill>
        <p:spPr>
          <a:xfrm>
            <a:off x="5285520" y="850320"/>
            <a:ext cx="3812040" cy="3511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3" name="Google Shape;813;p67"/>
          <p:cNvSpPr/>
          <p:nvPr/>
        </p:nvSpPr>
        <p:spPr>
          <a:xfrm>
            <a:off x="1103400" y="892080"/>
            <a:ext cx="31482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Cadastro prévio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Quem já tiver o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cadastro de 2023,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pode utilizar o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mesmo usuário</a:t>
            </a:r>
            <a:r>
              <a:rPr b="0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4" name="Google Shape;814;p67"/>
          <p:cNvCxnSpPr/>
          <p:nvPr/>
        </p:nvCxnSpPr>
        <p:spPr>
          <a:xfrm>
            <a:off x="1159200" y="1363680"/>
            <a:ext cx="2633040" cy="792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5" name="Google Shape;815;p67"/>
          <p:cNvSpPr/>
          <p:nvPr/>
        </p:nvSpPr>
        <p:spPr>
          <a:xfrm>
            <a:off x="1103400" y="3972240"/>
            <a:ext cx="320688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https://avalia.herokuapp.com/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6" name="Google Shape;816;p6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17" name="Google Shape;817;p67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p6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8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40" y="1663920"/>
            <a:ext cx="3009600" cy="27720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6" name="Google Shape;826;p68"/>
          <p:cNvSpPr/>
          <p:nvPr/>
        </p:nvSpPr>
        <p:spPr>
          <a:xfrm>
            <a:off x="1103400" y="892080"/>
            <a:ext cx="314820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Criar nova conta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Google Shape;827;p68"/>
          <p:cNvCxnSpPr/>
          <p:nvPr/>
        </p:nvCxnSpPr>
        <p:spPr>
          <a:xfrm>
            <a:off x="1159200" y="1363680"/>
            <a:ext cx="26331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8" name="Google Shape;828;p68"/>
          <p:cNvSpPr/>
          <p:nvPr/>
        </p:nvSpPr>
        <p:spPr>
          <a:xfrm>
            <a:off x="2827440" y="4007880"/>
            <a:ext cx="1010520" cy="2851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5440" y="87480"/>
            <a:ext cx="3008520" cy="458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0" name="Google Shape;830;p6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31" name="Google Shape;831;p68"/>
            <p:cNvPicPr preferRelativeResize="0"/>
            <p:nvPr/>
          </p:nvPicPr>
          <p:blipFill rotWithShape="1">
            <a:blip r:embed="rId6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6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p68"/>
          <p:cNvSpPr/>
          <p:nvPr/>
        </p:nvSpPr>
        <p:spPr>
          <a:xfrm>
            <a:off x="4896360" y="2457720"/>
            <a:ext cx="324000" cy="48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3CAC7">
              <a:alpha val="84705"/>
            </a:srgbClr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9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9" name="Google Shape;83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440" y="86400"/>
            <a:ext cx="3008520" cy="458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9"/>
          <p:cNvSpPr/>
          <p:nvPr/>
        </p:nvSpPr>
        <p:spPr>
          <a:xfrm>
            <a:off x="1100880" y="811080"/>
            <a:ext cx="4451400" cy="359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Criar nova conta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Usuário: 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único.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Município: 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ser avaliado.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Unidade Gestora: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é possível selecionar várias.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Após o cadastro, o gestor terá o acesso de  </a:t>
            </a:r>
            <a:r>
              <a:rPr b="0" i="0" lang="pt-BR" sz="1800" u="sng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avaliador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2" name="Google Shape;842;p69"/>
          <p:cNvCxnSpPr/>
          <p:nvPr/>
        </p:nvCxnSpPr>
        <p:spPr>
          <a:xfrm>
            <a:off x="1159200" y="1291680"/>
            <a:ext cx="2633040" cy="792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3" name="Google Shape;843;p69"/>
          <p:cNvSpPr/>
          <p:nvPr/>
        </p:nvSpPr>
        <p:spPr>
          <a:xfrm>
            <a:off x="5979240" y="2457360"/>
            <a:ext cx="2871000" cy="21211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6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45" name="Google Shape;845;p69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6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>
            <a:off x="0" y="4770000"/>
            <a:ext cx="718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2A6099"/>
              </a:gs>
            </a:gsLst>
            <a:lin ang="132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200000" y="4770000"/>
            <a:ext cx="287964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55B9AF"/>
              </a:gs>
            </a:gsLst>
            <a:lin ang="456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396000" y="5045400"/>
            <a:ext cx="571752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MATRIZ DE CRITÉRIOS DE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>
            <a:off x="360000" y="5040000"/>
            <a:ext cx="12600" cy="408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0" name="Google Shape;130;p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31" name="Google Shape;131;p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160" y="1163880"/>
            <a:ext cx="9068400" cy="337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360" y="1044000"/>
            <a:ext cx="8813520" cy="35452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4" name="Google Shape;854;p70"/>
          <p:cNvSpPr/>
          <p:nvPr/>
        </p:nvSpPr>
        <p:spPr>
          <a:xfrm>
            <a:off x="8352000" y="1476000"/>
            <a:ext cx="1109520" cy="1070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p7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56" name="Google Shape;856;p70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7" name="Google Shape;857;p7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70"/>
          <p:cNvSpPr/>
          <p:nvPr/>
        </p:nvSpPr>
        <p:spPr>
          <a:xfrm>
            <a:off x="560880" y="379080"/>
            <a:ext cx="4940640" cy="47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Alteração de Dados do Usuário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9" name="Google Shape;859;p70"/>
          <p:cNvCxnSpPr/>
          <p:nvPr/>
        </p:nvCxnSpPr>
        <p:spPr>
          <a:xfrm>
            <a:off x="612000" y="787800"/>
            <a:ext cx="4686000" cy="6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1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5" name="Google Shape;86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1418040"/>
            <a:ext cx="9007560" cy="31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/>
          <p:nvPr/>
        </p:nvSpPr>
        <p:spPr>
          <a:xfrm>
            <a:off x="1836000" y="2520000"/>
            <a:ext cx="35028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1"/>
          <p:cNvSpPr/>
          <p:nvPr/>
        </p:nvSpPr>
        <p:spPr>
          <a:xfrm>
            <a:off x="3816000" y="2340000"/>
            <a:ext cx="89028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1"/>
          <p:cNvSpPr/>
          <p:nvPr/>
        </p:nvSpPr>
        <p:spPr>
          <a:xfrm>
            <a:off x="5652000" y="2340000"/>
            <a:ext cx="63828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p7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71" name="Google Shape;871;p71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2" name="Google Shape;872;p7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71"/>
          <p:cNvSpPr/>
          <p:nvPr/>
        </p:nvSpPr>
        <p:spPr>
          <a:xfrm>
            <a:off x="488880" y="667080"/>
            <a:ext cx="4940640" cy="47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Alteração de Dados do Usuário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4" name="Google Shape;874;p71"/>
          <p:cNvCxnSpPr/>
          <p:nvPr/>
        </p:nvCxnSpPr>
        <p:spPr>
          <a:xfrm>
            <a:off x="540000" y="1075800"/>
            <a:ext cx="4686000" cy="6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2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107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2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72"/>
          <p:cNvSpPr/>
          <p:nvPr/>
        </p:nvSpPr>
        <p:spPr>
          <a:xfrm>
            <a:off x="2880000" y="2160000"/>
            <a:ext cx="4307400" cy="10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redefinir a senha?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7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84" name="Google Shape;884;p7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5" name="Google Shape;885;p7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3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1" name="Google Shape;89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1418040"/>
            <a:ext cx="9007560" cy="318024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2" name="Google Shape;89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73"/>
          <p:cNvSpPr/>
          <p:nvPr/>
        </p:nvSpPr>
        <p:spPr>
          <a:xfrm>
            <a:off x="7488000" y="1872000"/>
            <a:ext cx="89028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4" name="Google Shape;894;p7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895" name="Google Shape;895;p73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7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7" name="Google Shape;897;p73"/>
          <p:cNvSpPr/>
          <p:nvPr/>
        </p:nvSpPr>
        <p:spPr>
          <a:xfrm>
            <a:off x="488880" y="667080"/>
            <a:ext cx="4940640" cy="47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Alteração de Dados do Usuário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p73"/>
          <p:cNvCxnSpPr/>
          <p:nvPr/>
        </p:nvCxnSpPr>
        <p:spPr>
          <a:xfrm>
            <a:off x="540000" y="1075800"/>
            <a:ext cx="4686000" cy="66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74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1754640"/>
            <a:ext cx="9029880" cy="201564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5" name="Google Shape;9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74"/>
          <p:cNvSpPr/>
          <p:nvPr/>
        </p:nvSpPr>
        <p:spPr>
          <a:xfrm>
            <a:off x="488880" y="883080"/>
            <a:ext cx="4451400" cy="359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Alterar Senha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74"/>
          <p:cNvSpPr/>
          <p:nvPr/>
        </p:nvSpPr>
        <p:spPr>
          <a:xfrm>
            <a:off x="3636000" y="2895840"/>
            <a:ext cx="1070280" cy="38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8" name="Google Shape;908;p7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09" name="Google Shape;909;p74"/>
            <p:cNvPicPr preferRelativeResize="0"/>
            <p:nvPr/>
          </p:nvPicPr>
          <p:blipFill rotWithShape="1">
            <a:blip r:embed="rId5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0" name="Google Shape;910;p7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11" name="Google Shape;911;p74"/>
          <p:cNvCxnSpPr/>
          <p:nvPr/>
        </p:nvCxnSpPr>
        <p:spPr>
          <a:xfrm>
            <a:off x="511560" y="1287840"/>
            <a:ext cx="26331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5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5"/>
          <p:cNvSpPr/>
          <p:nvPr/>
        </p:nvSpPr>
        <p:spPr>
          <a:xfrm>
            <a:off x="1424880" y="595080"/>
            <a:ext cx="4451400" cy="47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Alterar Senha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7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20" name="Google Shape;920;p7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7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22" name="Google Shape;922;p75"/>
          <p:cNvCxnSpPr/>
          <p:nvPr/>
        </p:nvCxnSpPr>
        <p:spPr>
          <a:xfrm>
            <a:off x="1483560" y="999840"/>
            <a:ext cx="26331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3" name="Google Shape;92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9400" y="1260000"/>
            <a:ext cx="7075440" cy="326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6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9" name="Google Shape;92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120" y="850320"/>
            <a:ext cx="3812400" cy="35118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1" name="Google Shape;93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320" y="850320"/>
            <a:ext cx="3736440" cy="35118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2" name="Google Shape;932;p76"/>
          <p:cNvSpPr/>
          <p:nvPr/>
        </p:nvSpPr>
        <p:spPr>
          <a:xfrm>
            <a:off x="1179720" y="3853080"/>
            <a:ext cx="1403640" cy="2851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76"/>
          <p:cNvSpPr/>
          <p:nvPr/>
        </p:nvSpPr>
        <p:spPr>
          <a:xfrm>
            <a:off x="4968000" y="2457720"/>
            <a:ext cx="324000" cy="487800"/>
          </a:xfrm>
          <a:prstGeom prst="rightArrow">
            <a:avLst>
              <a:gd fmla="val 50000" name="adj1"/>
              <a:gd fmla="val 60935" name="adj2"/>
            </a:avLst>
          </a:prstGeom>
          <a:solidFill>
            <a:srgbClr val="B3CAC7">
              <a:alpha val="84705"/>
            </a:srgbClr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4" name="Google Shape;934;p7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35" name="Google Shape;935;p76"/>
            <p:cNvPicPr preferRelativeResize="0"/>
            <p:nvPr/>
          </p:nvPicPr>
          <p:blipFill rotWithShape="1">
            <a:blip r:embed="rId6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6" name="Google Shape;936;p7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77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107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77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7"/>
          <p:cNvSpPr/>
          <p:nvPr/>
        </p:nvSpPr>
        <p:spPr>
          <a:xfrm>
            <a:off x="2880000" y="2160000"/>
            <a:ext cx="4307400" cy="103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fazer a avaliação?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4" name="Google Shape;94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5" name="Google Shape;945;p7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46" name="Google Shape;946;p7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7" name="Google Shape;947;p7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8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Google Shape;953;p78"/>
          <p:cNvCxnSpPr/>
          <p:nvPr/>
        </p:nvCxnSpPr>
        <p:spPr>
          <a:xfrm>
            <a:off x="619200" y="1364040"/>
            <a:ext cx="34203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78"/>
          <p:cNvSpPr/>
          <p:nvPr/>
        </p:nvSpPr>
        <p:spPr>
          <a:xfrm>
            <a:off x="560875" y="883076"/>
            <a:ext cx="4451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Iniciar nova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6" name="Google Shape;956;p7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57" name="Google Shape;957;p7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8" name="Google Shape;958;p7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9" name="Google Shape;95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760" y="1620000"/>
            <a:ext cx="8838720" cy="2719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0" name="Google Shape;960;p78"/>
          <p:cNvSpPr/>
          <p:nvPr/>
        </p:nvSpPr>
        <p:spPr>
          <a:xfrm>
            <a:off x="3672000" y="3672000"/>
            <a:ext cx="1037520" cy="350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9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Google Shape;966;p79"/>
          <p:cNvCxnSpPr/>
          <p:nvPr/>
        </p:nvCxnSpPr>
        <p:spPr>
          <a:xfrm>
            <a:off x="583200" y="1364040"/>
            <a:ext cx="34203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7" name="Google Shape;96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79"/>
          <p:cNvSpPr/>
          <p:nvPr/>
        </p:nvSpPr>
        <p:spPr>
          <a:xfrm>
            <a:off x="524875" y="883077"/>
            <a:ext cx="4451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Iniciar nova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9" name="Google Shape;969;p7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70" name="Google Shape;970;p7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1" name="Google Shape;971;p7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79"/>
          <p:cNvSpPr/>
          <p:nvPr/>
        </p:nvSpPr>
        <p:spPr>
          <a:xfrm>
            <a:off x="6145200" y="1445760"/>
            <a:ext cx="3568320" cy="23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Selecionar Unidade Gestora (Prefeitura/Câmara) a ser avaliada e indicar se possui site oficial.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 é possível a avaliação simultânea por dois avaliadores!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3" name="Google Shape;97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280" y="1620000"/>
            <a:ext cx="5306400" cy="22467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-252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720000" y="1296000"/>
            <a:ext cx="8627400" cy="2153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critérios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são classificados em </a:t>
            </a: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essenciais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obrigatórios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0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recomendados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Essenciais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são aqueles referentes a informações  da execução orçamentária e financeira que se o Poder ou órgão deixar de dar transparência,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fica impedido de receber transferências voluntárias e contratar operações de crédito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acordo com os arts. 48 e 48-A c/c o art. 51 da Lei Complementar nº 101/2000.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2520720" y="454320"/>
            <a:ext cx="503316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CLASSIFICAÇÃO DOS CRITÉRIOS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43" name="Google Shape;143;p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0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9" name="Google Shape;97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0" name="Google Shape;980;p8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81" name="Google Shape;981;p8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2" name="Google Shape;982;p8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3" name="Google Shape;983;p80"/>
          <p:cNvPicPr preferRelativeResize="0"/>
          <p:nvPr/>
        </p:nvPicPr>
        <p:blipFill rotWithShape="1">
          <a:blip r:embed="rId5">
            <a:alphaModFix/>
          </a:blip>
          <a:srcRect b="0" l="2368" r="2641" t="0"/>
          <a:stretch/>
        </p:blipFill>
        <p:spPr>
          <a:xfrm>
            <a:off x="324000" y="540000"/>
            <a:ext cx="6833160" cy="3960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4" name="Google Shape;984;p80"/>
          <p:cNvSpPr/>
          <p:nvPr/>
        </p:nvSpPr>
        <p:spPr>
          <a:xfrm>
            <a:off x="432000" y="1944000"/>
            <a:ext cx="658152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80"/>
          <p:cNvSpPr/>
          <p:nvPr/>
        </p:nvSpPr>
        <p:spPr>
          <a:xfrm>
            <a:off x="7344000" y="432000"/>
            <a:ext cx="2333520" cy="388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Basta clicar na dimensão que se deseja avaliar e seus critérios são disponibilizados.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alterações são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salvas de forma automática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0"/>
          <p:cNvSpPr/>
          <p:nvPr/>
        </p:nvSpPr>
        <p:spPr>
          <a:xfrm>
            <a:off x="396000" y="4212000"/>
            <a:ext cx="42552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1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2" name="Google Shape;99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3" name="Google Shape;993;p8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994" name="Google Shape;994;p81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5" name="Google Shape;995;p8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6" name="Google Shape;996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000" y="900000"/>
            <a:ext cx="6256440" cy="33091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7" name="Google Shape;997;p81"/>
          <p:cNvSpPr/>
          <p:nvPr/>
        </p:nvSpPr>
        <p:spPr>
          <a:xfrm>
            <a:off x="720000" y="2739240"/>
            <a:ext cx="1433520" cy="2062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81"/>
          <p:cNvSpPr/>
          <p:nvPr/>
        </p:nvSpPr>
        <p:spPr>
          <a:xfrm>
            <a:off x="2160000" y="900000"/>
            <a:ext cx="3053520" cy="164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81"/>
          <p:cNvSpPr/>
          <p:nvPr/>
        </p:nvSpPr>
        <p:spPr>
          <a:xfrm>
            <a:off x="6984000" y="1443240"/>
            <a:ext cx="2729520" cy="23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 se clicar no critério, é disponibilizado seu </a:t>
            </a:r>
            <a:r>
              <a:rPr b="0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texto explicativo 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acordo com a Cartilha de Orientações.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2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5" name="Google Shape;100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6" name="Google Shape;1006;p8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07" name="Google Shape;1007;p8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p8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9" name="Google Shape;100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000" y="720000"/>
            <a:ext cx="6293880" cy="29991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0" name="Google Shape;1010;p82"/>
          <p:cNvSpPr/>
          <p:nvPr/>
        </p:nvSpPr>
        <p:spPr>
          <a:xfrm>
            <a:off x="5040000" y="1512000"/>
            <a:ext cx="1001520" cy="281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82"/>
          <p:cNvSpPr/>
          <p:nvPr/>
        </p:nvSpPr>
        <p:spPr>
          <a:xfrm>
            <a:off x="6876000" y="485640"/>
            <a:ext cx="3053520" cy="9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Quando a informação está presente no Portal, o item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disponibilidade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deve ser marcado.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comprovar que o item foi atendido, é possível inserir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imagens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observações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82"/>
          <p:cNvSpPr/>
          <p:nvPr/>
        </p:nvSpPr>
        <p:spPr>
          <a:xfrm>
            <a:off x="6300360" y="1449720"/>
            <a:ext cx="324000" cy="487800"/>
          </a:xfrm>
          <a:prstGeom prst="rightArrow">
            <a:avLst>
              <a:gd fmla="val 50000" name="adj1"/>
              <a:gd fmla="val 60935" name="adj2"/>
            </a:avLst>
          </a:prstGeom>
          <a:solidFill>
            <a:srgbClr val="B3CAC7">
              <a:alpha val="84705"/>
            </a:srgbClr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82"/>
          <p:cNvSpPr/>
          <p:nvPr/>
        </p:nvSpPr>
        <p:spPr>
          <a:xfrm>
            <a:off x="266040" y="4128840"/>
            <a:ext cx="9542160" cy="90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ATENÇÃO!</a:t>
            </a: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ITEM SÓ DEVE SER ASSINALADO SE A INFORMAÇÃO ESTIVER NO PORTAL!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83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9" name="Google Shape;101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0" name="Google Shape;1020;p8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21" name="Google Shape;1021;p8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8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3" name="Google Shape;102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4000" y="828000"/>
            <a:ext cx="6293880" cy="29991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4" name="Google Shape;1024;p83"/>
          <p:cNvSpPr/>
          <p:nvPr/>
        </p:nvSpPr>
        <p:spPr>
          <a:xfrm>
            <a:off x="396000" y="1565640"/>
            <a:ext cx="3017520" cy="9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 link é obrigatório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para comprovar a disponibilidade da informação!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 possível a adição de mais de um link.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83"/>
          <p:cNvSpPr/>
          <p:nvPr/>
        </p:nvSpPr>
        <p:spPr>
          <a:xfrm>
            <a:off x="419400" y="892076"/>
            <a:ext cx="31482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6" name="Google Shape;1026;p83"/>
          <p:cNvCxnSpPr/>
          <p:nvPr/>
        </p:nvCxnSpPr>
        <p:spPr>
          <a:xfrm>
            <a:off x="475560" y="1364040"/>
            <a:ext cx="26331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7" name="Google Shape;1027;p83"/>
          <p:cNvSpPr/>
          <p:nvPr/>
        </p:nvSpPr>
        <p:spPr>
          <a:xfrm>
            <a:off x="6300000" y="2124000"/>
            <a:ext cx="317520" cy="245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3"/>
          <p:cNvSpPr/>
          <p:nvPr/>
        </p:nvSpPr>
        <p:spPr>
          <a:xfrm>
            <a:off x="6408360" y="2412360"/>
            <a:ext cx="173520" cy="173520"/>
          </a:xfrm>
          <a:prstGeom prst="ellipse">
            <a:avLst/>
          </a:prstGeom>
          <a:noFill/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4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4" name="Google Shape;103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Google Shape;1035;p8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36" name="Google Shape;1036;p84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7" name="Google Shape;1037;p8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8" name="Google Shape;103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4000" y="828000"/>
            <a:ext cx="6293880" cy="29991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9" name="Google Shape;1039;p84"/>
          <p:cNvSpPr/>
          <p:nvPr/>
        </p:nvSpPr>
        <p:spPr>
          <a:xfrm>
            <a:off x="396000" y="2177640"/>
            <a:ext cx="3017520" cy="9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inserção de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 imagens e observações 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 facultativa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84"/>
          <p:cNvSpPr/>
          <p:nvPr/>
        </p:nvSpPr>
        <p:spPr>
          <a:xfrm>
            <a:off x="419400" y="712080"/>
            <a:ext cx="314820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Imagens e Observações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1" name="Google Shape;1041;p84"/>
          <p:cNvCxnSpPr/>
          <p:nvPr/>
        </p:nvCxnSpPr>
        <p:spPr>
          <a:xfrm>
            <a:off x="475560" y="1611720"/>
            <a:ext cx="26331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2" name="Google Shape;1042;p84"/>
          <p:cNvSpPr/>
          <p:nvPr/>
        </p:nvSpPr>
        <p:spPr>
          <a:xfrm>
            <a:off x="9396000" y="2232000"/>
            <a:ext cx="317520" cy="245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84"/>
          <p:cNvSpPr/>
          <p:nvPr/>
        </p:nvSpPr>
        <p:spPr>
          <a:xfrm>
            <a:off x="7308360" y="2484360"/>
            <a:ext cx="173520" cy="173520"/>
          </a:xfrm>
          <a:prstGeom prst="ellipse">
            <a:avLst/>
          </a:prstGeom>
          <a:noFill/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84"/>
          <p:cNvSpPr/>
          <p:nvPr/>
        </p:nvSpPr>
        <p:spPr>
          <a:xfrm>
            <a:off x="9432360" y="2592360"/>
            <a:ext cx="173520" cy="173520"/>
          </a:xfrm>
          <a:prstGeom prst="ellipse">
            <a:avLst/>
          </a:prstGeom>
          <a:noFill/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84"/>
          <p:cNvSpPr/>
          <p:nvPr/>
        </p:nvSpPr>
        <p:spPr>
          <a:xfrm>
            <a:off x="7848000" y="2160000"/>
            <a:ext cx="317520" cy="245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85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1" name="Google Shape;10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2" name="Google Shape;1052;p8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53" name="Google Shape;1053;p8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4" name="Google Shape;1054;p8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85"/>
          <p:cNvSpPr/>
          <p:nvPr/>
        </p:nvSpPr>
        <p:spPr>
          <a:xfrm>
            <a:off x="6984000" y="1443240"/>
            <a:ext cx="2729520" cy="23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Alguns critérios possuem vários itens de verificação.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6" name="Google Shape;105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720000"/>
            <a:ext cx="6474960" cy="3593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7" name="Google Shape;1057;p85"/>
          <p:cNvSpPr/>
          <p:nvPr/>
        </p:nvSpPr>
        <p:spPr>
          <a:xfrm>
            <a:off x="5040000" y="2340000"/>
            <a:ext cx="1433520" cy="89388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6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4" name="Google Shape;1064;p8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65" name="Google Shape;1065;p8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6" name="Google Shape;1066;p8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86"/>
          <p:cNvSpPr/>
          <p:nvPr/>
        </p:nvSpPr>
        <p:spPr>
          <a:xfrm>
            <a:off x="6768000" y="1443240"/>
            <a:ext cx="2729520" cy="23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botão finalizar é disponibilizado na última página.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Após finalizar, </a:t>
            </a:r>
            <a:r>
              <a:rPr b="0" i="0" lang="pt-BR" sz="1800" u="none" cap="none" strike="noStrike">
                <a:solidFill>
                  <a:srgbClr val="E8A202"/>
                </a:solidFill>
                <a:latin typeface="Arial"/>
                <a:ea typeface="Arial"/>
                <a:cs typeface="Arial"/>
                <a:sym typeface="Arial"/>
              </a:rPr>
              <a:t>ainda é possível editar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avaliação.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560" y="900000"/>
            <a:ext cx="5961960" cy="336744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9" name="Google Shape;1069;p86"/>
          <p:cNvSpPr/>
          <p:nvPr/>
        </p:nvSpPr>
        <p:spPr>
          <a:xfrm>
            <a:off x="6719400" y="892080"/>
            <a:ext cx="314820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0" name="Google Shape;1070;p86"/>
          <p:cNvCxnSpPr/>
          <p:nvPr/>
        </p:nvCxnSpPr>
        <p:spPr>
          <a:xfrm>
            <a:off x="6811560" y="1364040"/>
            <a:ext cx="2633040" cy="792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7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87"/>
          <p:cNvCxnSpPr/>
          <p:nvPr/>
        </p:nvCxnSpPr>
        <p:spPr>
          <a:xfrm>
            <a:off x="1123200" y="1112040"/>
            <a:ext cx="34203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77" name="Google Shape;10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87"/>
          <p:cNvSpPr/>
          <p:nvPr/>
        </p:nvSpPr>
        <p:spPr>
          <a:xfrm>
            <a:off x="1028875" y="631080"/>
            <a:ext cx="4451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Editar avaliação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8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80" name="Google Shape;1080;p8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1" name="Google Shape;1081;p8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2" name="Google Shape;1082;p87"/>
          <p:cNvPicPr preferRelativeResize="0"/>
          <p:nvPr/>
        </p:nvPicPr>
        <p:blipFill rotWithShape="1">
          <a:blip r:embed="rId5">
            <a:alphaModFix/>
          </a:blip>
          <a:srcRect b="32913" l="5845" r="6463" t="9786"/>
          <a:stretch/>
        </p:blipFill>
        <p:spPr>
          <a:xfrm>
            <a:off x="1112760" y="1440000"/>
            <a:ext cx="7848720" cy="2693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3" name="Google Shape;1083;p87"/>
          <p:cNvSpPr/>
          <p:nvPr/>
        </p:nvSpPr>
        <p:spPr>
          <a:xfrm>
            <a:off x="2088000" y="3024000"/>
            <a:ext cx="893520" cy="281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8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9" name="Google Shape;108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0" name="Google Shape;1090;p8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091" name="Google Shape;1091;p8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2" name="Google Shape;1092;p8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3" name="Google Shape;1093;p88"/>
          <p:cNvPicPr preferRelativeResize="0"/>
          <p:nvPr/>
        </p:nvPicPr>
        <p:blipFill rotWithShape="1">
          <a:blip r:embed="rId5">
            <a:alphaModFix/>
          </a:blip>
          <a:srcRect b="10578" l="0" r="3812" t="0"/>
          <a:stretch/>
        </p:blipFill>
        <p:spPr>
          <a:xfrm>
            <a:off x="990360" y="637560"/>
            <a:ext cx="8093520" cy="1515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4" name="Google Shape;1094;p88"/>
          <p:cNvSpPr/>
          <p:nvPr/>
        </p:nvSpPr>
        <p:spPr>
          <a:xfrm>
            <a:off x="8280000" y="1620000"/>
            <a:ext cx="20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5" name="Google Shape;1095;p88"/>
          <p:cNvPicPr preferRelativeResize="0"/>
          <p:nvPr/>
        </p:nvPicPr>
        <p:blipFill rotWithShape="1">
          <a:blip r:embed="rId6">
            <a:alphaModFix/>
          </a:blip>
          <a:srcRect b="0" l="6905" r="7384" t="0"/>
          <a:stretch/>
        </p:blipFill>
        <p:spPr>
          <a:xfrm>
            <a:off x="1019880" y="2628000"/>
            <a:ext cx="8034480" cy="19303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6" name="Google Shape;1096;p88"/>
          <p:cNvSpPr/>
          <p:nvPr/>
        </p:nvSpPr>
        <p:spPr>
          <a:xfrm>
            <a:off x="8280000" y="1620000"/>
            <a:ext cx="20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88"/>
          <p:cNvSpPr/>
          <p:nvPr/>
        </p:nvSpPr>
        <p:spPr>
          <a:xfrm>
            <a:off x="7812000" y="3204000"/>
            <a:ext cx="74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88"/>
          <p:cNvSpPr/>
          <p:nvPr/>
        </p:nvSpPr>
        <p:spPr>
          <a:xfrm>
            <a:off x="4770360" y="2232360"/>
            <a:ext cx="533880" cy="317520"/>
          </a:xfrm>
          <a:prstGeom prst="downArrow">
            <a:avLst>
              <a:gd fmla="val 52064" name="adj1"/>
              <a:gd fmla="val 56049" name="adj2"/>
            </a:avLst>
          </a:prstGeom>
          <a:solidFill>
            <a:srgbClr val="B3CAC7"/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9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107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89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89"/>
          <p:cNvSpPr/>
          <p:nvPr/>
        </p:nvSpPr>
        <p:spPr>
          <a:xfrm>
            <a:off x="2340000" y="2160000"/>
            <a:ext cx="5387400" cy="11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tramitar para o TCE/MA?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6" name="Google Shape;110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7" name="Google Shape;1107;p89"/>
          <p:cNvGrpSpPr/>
          <p:nvPr/>
        </p:nvGrpSpPr>
        <p:grpSpPr>
          <a:xfrm>
            <a:off x="360" y="0"/>
            <a:ext cx="2562480" cy="508320"/>
            <a:chOff x="360" y="0"/>
            <a:chExt cx="2562480" cy="508320"/>
          </a:xfrm>
        </p:grpSpPr>
        <p:pic>
          <p:nvPicPr>
            <p:cNvPr id="1108" name="Google Shape;1108;p8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36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9" name="Google Shape;1109;p89"/>
            <p:cNvSpPr/>
            <p:nvPr/>
          </p:nvSpPr>
          <p:spPr>
            <a:xfrm>
              <a:off x="49320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>
            <a:off x="-12240" y="0"/>
            <a:ext cx="10079640" cy="475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720000" y="1260000"/>
            <a:ext cx="8627400" cy="21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Obrigatórios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são aqueles cuja divulgação na internet está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explicitamente prevista em leis e atos normativos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pt-BR" sz="1800" u="none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Recomendados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são informações importantes para o público em geral, que, apesar de não constarem expressamente como exigíveis na legislação, são </a:t>
            </a:r>
            <a:r>
              <a:rPr b="0" i="0" lang="pt-BR" sz="1800" u="sng" cap="none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boas práticas que devem ser estimuladas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88440" cy="74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9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53" name="Google Shape;153;p9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9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9"/>
          <p:cNvSpPr/>
          <p:nvPr/>
        </p:nvSpPr>
        <p:spPr>
          <a:xfrm>
            <a:off x="2250720" y="479520"/>
            <a:ext cx="5573160" cy="390240"/>
          </a:xfrm>
          <a:prstGeom prst="rect">
            <a:avLst/>
          </a:prstGeom>
          <a:noFill/>
          <a:ln>
            <a:noFill/>
          </a:ln>
          <a:effectLst>
            <a:outerShdw rotWithShape="0" dir="2700000" dist="35638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CLASSIFICAÇÃO DOS CRITÉRIOS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0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5" name="Google Shape;1115;p90"/>
          <p:cNvCxnSpPr/>
          <p:nvPr/>
        </p:nvCxnSpPr>
        <p:spPr>
          <a:xfrm>
            <a:off x="1087200" y="967920"/>
            <a:ext cx="3420300" cy="780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6" name="Google Shape;111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90"/>
          <p:cNvSpPr/>
          <p:nvPr/>
        </p:nvSpPr>
        <p:spPr>
          <a:xfrm>
            <a:off x="992875" y="487076"/>
            <a:ext cx="4451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Tramitação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90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19" name="Google Shape;1119;p90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0" name="Google Shape;1120;p90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1" name="Google Shape;1121;p90"/>
          <p:cNvPicPr preferRelativeResize="0"/>
          <p:nvPr/>
        </p:nvPicPr>
        <p:blipFill rotWithShape="1">
          <a:blip r:embed="rId5">
            <a:alphaModFix/>
          </a:blip>
          <a:srcRect b="32913" l="5845" r="6463" t="9786"/>
          <a:stretch/>
        </p:blipFill>
        <p:spPr>
          <a:xfrm>
            <a:off x="1112760" y="1908000"/>
            <a:ext cx="7848720" cy="2693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2" name="Google Shape;1122;p90"/>
          <p:cNvSpPr/>
          <p:nvPr/>
        </p:nvSpPr>
        <p:spPr>
          <a:xfrm>
            <a:off x="2088000" y="3492000"/>
            <a:ext cx="893520" cy="281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90"/>
          <p:cNvSpPr/>
          <p:nvPr/>
        </p:nvSpPr>
        <p:spPr>
          <a:xfrm>
            <a:off x="1044360" y="1055760"/>
            <a:ext cx="79134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Finalizada a avaliação, ela deve ser tramitada ao TCE para que seja validada.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91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9" name="Google Shape;112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0" name="Google Shape;1130;p91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31" name="Google Shape;1131;p91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2" name="Google Shape;1132;p91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3" name="Google Shape;1133;p91"/>
          <p:cNvPicPr preferRelativeResize="0"/>
          <p:nvPr/>
        </p:nvPicPr>
        <p:blipFill rotWithShape="1">
          <a:blip r:embed="rId5">
            <a:alphaModFix/>
          </a:blip>
          <a:srcRect b="0" l="0" r="3812" t="0"/>
          <a:stretch/>
        </p:blipFill>
        <p:spPr>
          <a:xfrm>
            <a:off x="990360" y="565560"/>
            <a:ext cx="8093520" cy="169596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4" name="Google Shape;1134;p91"/>
          <p:cNvSpPr/>
          <p:nvPr/>
        </p:nvSpPr>
        <p:spPr>
          <a:xfrm>
            <a:off x="8280000" y="1548000"/>
            <a:ext cx="20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5" name="Google Shape;1135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0000" y="2664000"/>
            <a:ext cx="7734240" cy="1945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6" name="Google Shape;1136;p91"/>
          <p:cNvSpPr/>
          <p:nvPr/>
        </p:nvSpPr>
        <p:spPr>
          <a:xfrm>
            <a:off x="1296000" y="4248000"/>
            <a:ext cx="605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91"/>
          <p:cNvSpPr/>
          <p:nvPr/>
        </p:nvSpPr>
        <p:spPr>
          <a:xfrm>
            <a:off x="4770360" y="2304000"/>
            <a:ext cx="533880" cy="317520"/>
          </a:xfrm>
          <a:prstGeom prst="downArrow">
            <a:avLst>
              <a:gd fmla="val 52064" name="adj1"/>
              <a:gd fmla="val 56049" name="adj2"/>
            </a:avLst>
          </a:prstGeom>
          <a:solidFill>
            <a:srgbClr val="B3CAC7"/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92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4" name="Google Shape;1144;p92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45" name="Google Shape;1145;p92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" name="Google Shape;1146;p92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7" name="Google Shape;1147;p92"/>
          <p:cNvPicPr preferRelativeResize="0"/>
          <p:nvPr/>
        </p:nvPicPr>
        <p:blipFill rotWithShape="1">
          <a:blip r:embed="rId5">
            <a:alphaModFix/>
          </a:blip>
          <a:srcRect b="0" l="7315" r="7319" t="0"/>
          <a:stretch/>
        </p:blipFill>
        <p:spPr>
          <a:xfrm>
            <a:off x="1890720" y="648000"/>
            <a:ext cx="6293160" cy="3017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8" name="Google Shape;1148;p92"/>
          <p:cNvSpPr/>
          <p:nvPr/>
        </p:nvSpPr>
        <p:spPr>
          <a:xfrm>
            <a:off x="1821240" y="3649320"/>
            <a:ext cx="643212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Será aberta uma janela de tramitação com os campos </a:t>
            </a:r>
            <a:r>
              <a:rPr b="0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“Destino”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“Motivo”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0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“Observação”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3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5" name="Google Shape;1155;p93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56" name="Google Shape;1156;p93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7" name="Google Shape;1157;p93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8" name="Google Shape;115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000" y="792000"/>
            <a:ext cx="2941200" cy="3593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9" name="Google Shape;1159;p93"/>
          <p:cNvSpPr/>
          <p:nvPr/>
        </p:nvSpPr>
        <p:spPr>
          <a:xfrm>
            <a:off x="1044000" y="1332000"/>
            <a:ext cx="2873520" cy="893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93"/>
          <p:cNvSpPr/>
          <p:nvPr/>
        </p:nvSpPr>
        <p:spPr>
          <a:xfrm>
            <a:off x="4464000" y="900000"/>
            <a:ext cx="4673520" cy="89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Destino: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Tribunal de Contas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Motivo: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Envio para Análise do Tribunal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Após a tramitação, </a:t>
            </a:r>
            <a:r>
              <a:rPr b="0" i="0" lang="pt-BR" sz="18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 é mais possível editar a avaliação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Caso haja necessidade de alteração após o envio, é necessário </a:t>
            </a:r>
            <a:r>
              <a:rPr b="1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solicitar a devolução ao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Tribunal de Contas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3"/>
          <p:cNvSpPr/>
          <p:nvPr/>
        </p:nvSpPr>
        <p:spPr>
          <a:xfrm>
            <a:off x="3276000" y="3996000"/>
            <a:ext cx="677520" cy="353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94"/>
          <p:cNvSpPr/>
          <p:nvPr/>
        </p:nvSpPr>
        <p:spPr>
          <a:xfrm>
            <a:off x="0" y="1980000"/>
            <a:ext cx="10067400" cy="88740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1078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4"/>
          <p:cNvSpPr/>
          <p:nvPr/>
        </p:nvSpPr>
        <p:spPr>
          <a:xfrm>
            <a:off x="3150000" y="1038960"/>
            <a:ext cx="3767400" cy="70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AVALIA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4"/>
          <p:cNvSpPr/>
          <p:nvPr/>
        </p:nvSpPr>
        <p:spPr>
          <a:xfrm>
            <a:off x="2340000" y="2160000"/>
            <a:ext cx="5387400" cy="11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fazer a troca de avaliador?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9" name="Google Shape;116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0" y="36000"/>
            <a:ext cx="2147400" cy="723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0" name="Google Shape;1170;p94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71" name="Google Shape;1171;p94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2" name="Google Shape;1172;p94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95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95"/>
          <p:cNvSpPr/>
          <p:nvPr/>
        </p:nvSpPr>
        <p:spPr>
          <a:xfrm>
            <a:off x="1278360" y="1021560"/>
            <a:ext cx="75378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 implementada no sistema a possibilidade de o avaliador transferir a avaliação para outro usuário cadastrado.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9" name="Google Shape;1179;p95"/>
          <p:cNvCxnSpPr/>
          <p:nvPr/>
        </p:nvCxnSpPr>
        <p:spPr>
          <a:xfrm>
            <a:off x="1339200" y="891720"/>
            <a:ext cx="3420360" cy="7920"/>
          </a:xfrm>
          <a:prstGeom prst="straightConnector1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0" name="Google Shape;118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95"/>
          <p:cNvSpPr/>
          <p:nvPr/>
        </p:nvSpPr>
        <p:spPr>
          <a:xfrm>
            <a:off x="1244880" y="451080"/>
            <a:ext cx="4451400" cy="4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Troca de avaliador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2" name="Google Shape;1182;p95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83" name="Google Shape;1183;p95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4" name="Google Shape;1184;p95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5" name="Google Shape;1185;p95"/>
          <p:cNvPicPr preferRelativeResize="0"/>
          <p:nvPr/>
        </p:nvPicPr>
        <p:blipFill rotWithShape="1">
          <a:blip r:embed="rId5">
            <a:alphaModFix/>
          </a:blip>
          <a:srcRect b="32913" l="5845" r="6463" t="5971"/>
          <a:stretch/>
        </p:blipFill>
        <p:spPr>
          <a:xfrm>
            <a:off x="1358280" y="1944000"/>
            <a:ext cx="7357680" cy="26935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6" name="Google Shape;1186;p95"/>
          <p:cNvSpPr/>
          <p:nvPr/>
        </p:nvSpPr>
        <p:spPr>
          <a:xfrm>
            <a:off x="2340000" y="3600000"/>
            <a:ext cx="713520" cy="245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96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2" name="Google Shape;119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3" name="Google Shape;1193;p96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194" name="Google Shape;1194;p96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96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6" name="Google Shape;1196;p96"/>
          <p:cNvPicPr preferRelativeResize="0"/>
          <p:nvPr/>
        </p:nvPicPr>
        <p:blipFill rotWithShape="1">
          <a:blip r:embed="rId5">
            <a:alphaModFix/>
          </a:blip>
          <a:srcRect b="10578" l="0" r="3812" t="0"/>
          <a:stretch/>
        </p:blipFill>
        <p:spPr>
          <a:xfrm>
            <a:off x="990360" y="637560"/>
            <a:ext cx="8093520" cy="1515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7" name="Google Shape;1197;p96"/>
          <p:cNvSpPr/>
          <p:nvPr/>
        </p:nvSpPr>
        <p:spPr>
          <a:xfrm>
            <a:off x="8280000" y="1620000"/>
            <a:ext cx="20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8" name="Google Shape;1198;p96"/>
          <p:cNvPicPr preferRelativeResize="0"/>
          <p:nvPr/>
        </p:nvPicPr>
        <p:blipFill rotWithShape="1">
          <a:blip r:embed="rId6">
            <a:alphaModFix/>
          </a:blip>
          <a:srcRect b="0" l="6905" r="7384" t="0"/>
          <a:stretch/>
        </p:blipFill>
        <p:spPr>
          <a:xfrm>
            <a:off x="1019880" y="2628000"/>
            <a:ext cx="8034480" cy="19303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9" name="Google Shape;1199;p96"/>
          <p:cNvSpPr/>
          <p:nvPr/>
        </p:nvSpPr>
        <p:spPr>
          <a:xfrm>
            <a:off x="8280000" y="1620000"/>
            <a:ext cx="20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96"/>
          <p:cNvSpPr/>
          <p:nvPr/>
        </p:nvSpPr>
        <p:spPr>
          <a:xfrm>
            <a:off x="7812000" y="3384000"/>
            <a:ext cx="749520" cy="209520"/>
          </a:xfrm>
          <a:prstGeom prst="rect">
            <a:avLst/>
          </a:prstGeom>
          <a:noFill/>
          <a:ln cap="flat" cmpd="sng" w="19075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96"/>
          <p:cNvSpPr/>
          <p:nvPr/>
        </p:nvSpPr>
        <p:spPr>
          <a:xfrm>
            <a:off x="4770360" y="2232360"/>
            <a:ext cx="533880" cy="317520"/>
          </a:xfrm>
          <a:prstGeom prst="downArrow">
            <a:avLst>
              <a:gd fmla="val 52064" name="adj1"/>
              <a:gd fmla="val 56049" name="adj2"/>
            </a:avLst>
          </a:prstGeom>
          <a:solidFill>
            <a:srgbClr val="B3CAC7"/>
          </a:solidFill>
          <a:ln cap="flat" cmpd="sng" w="19075">
            <a:solidFill>
              <a:srgbClr val="81AC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350" lIns="99350" spcFirstLastPara="1" rIns="99350" wrap="square" tIns="5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97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7" name="Google Shape;120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8" name="Google Shape;1208;p97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209" name="Google Shape;1209;p97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0" name="Google Shape;1210;p97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11" name="Google Shape;1211;p97"/>
          <p:cNvPicPr preferRelativeResize="0"/>
          <p:nvPr/>
        </p:nvPicPr>
        <p:blipFill rotWithShape="1">
          <a:blip r:embed="rId5">
            <a:alphaModFix/>
          </a:blip>
          <a:srcRect b="0" l="6260" r="6095" t="0"/>
          <a:stretch/>
        </p:blipFill>
        <p:spPr>
          <a:xfrm>
            <a:off x="633240" y="925200"/>
            <a:ext cx="8827920" cy="24883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2" name="Google Shape;1212;p97"/>
          <p:cNvSpPr/>
          <p:nvPr/>
        </p:nvSpPr>
        <p:spPr>
          <a:xfrm>
            <a:off x="3672000" y="1260000"/>
            <a:ext cx="2729520" cy="1073520"/>
          </a:xfrm>
          <a:prstGeom prst="rect">
            <a:avLst/>
          </a:prstGeom>
          <a:noFill/>
          <a:ln cap="flat" cmpd="sng" w="29150">
            <a:solidFill>
              <a:srgbClr val="E8A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400" lIns="104400" spcFirstLastPara="1" rIns="104400" wrap="square" tIns="59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97"/>
          <p:cNvSpPr/>
          <p:nvPr/>
        </p:nvSpPr>
        <p:spPr>
          <a:xfrm>
            <a:off x="540000" y="3638754"/>
            <a:ext cx="89934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Será disponibilizada uma lista dos </a:t>
            </a:r>
            <a:r>
              <a:rPr b="0" i="0" lang="pt-BR" sz="1800" u="sng" cap="none" strike="noStrike">
                <a:solidFill>
                  <a:srgbClr val="E6B40A"/>
                </a:solidFill>
                <a:latin typeface="Arial"/>
                <a:ea typeface="Arial"/>
                <a:cs typeface="Arial"/>
                <a:sym typeface="Arial"/>
              </a:rPr>
              <a:t>usuários cadastrados</a:t>
            </a: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para realizar a avaliação da Unidade Gestora.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98"/>
          <p:cNvSpPr/>
          <p:nvPr/>
        </p:nvSpPr>
        <p:spPr>
          <a:xfrm>
            <a:off x="0" y="0"/>
            <a:ext cx="10082160" cy="4759920"/>
          </a:xfrm>
          <a:prstGeom prst="rect">
            <a:avLst/>
          </a:prstGeom>
          <a:gradFill>
            <a:gsLst>
              <a:gs pos="0">
                <a:srgbClr val="1078B4"/>
              </a:gs>
              <a:gs pos="100000">
                <a:srgbClr val="3465A4"/>
              </a:gs>
            </a:gsLst>
            <a:lin ang="3600000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9" name="Google Shape;121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80" y="4860000"/>
            <a:ext cx="2190960" cy="74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0" name="Google Shape;1220;p98"/>
          <p:cNvGrpSpPr/>
          <p:nvPr/>
        </p:nvGrpSpPr>
        <p:grpSpPr>
          <a:xfrm>
            <a:off x="720" y="0"/>
            <a:ext cx="2562480" cy="508320"/>
            <a:chOff x="720" y="0"/>
            <a:chExt cx="2562480" cy="508320"/>
          </a:xfrm>
        </p:grpSpPr>
        <p:pic>
          <p:nvPicPr>
            <p:cNvPr id="1221" name="Google Shape;1221;p98"/>
            <p:cNvPicPr preferRelativeResize="0"/>
            <p:nvPr/>
          </p:nvPicPr>
          <p:blipFill rotWithShape="1">
            <a:blip r:embed="rId4">
              <a:alphaModFix/>
            </a:blip>
            <a:srcRect b="0" l="0" r="78777" t="0"/>
            <a:stretch/>
          </p:blipFill>
          <p:spPr>
            <a:xfrm>
              <a:off x="720" y="0"/>
              <a:ext cx="517320" cy="4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2" name="Google Shape;1222;p98"/>
            <p:cNvSpPr/>
            <p:nvPr/>
          </p:nvSpPr>
          <p:spPr>
            <a:xfrm>
              <a:off x="493560" y="36000"/>
              <a:ext cx="2069640" cy="47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ESTADO DO MARANHÃO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TRIBUNAL DE CONTAS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p98"/>
          <p:cNvSpPr/>
          <p:nvPr/>
        </p:nvSpPr>
        <p:spPr>
          <a:xfrm>
            <a:off x="1710360" y="1800000"/>
            <a:ext cx="6656400" cy="802440"/>
          </a:xfrm>
          <a:prstGeom prst="rect">
            <a:avLst/>
          </a:prstGeom>
          <a:noFill/>
          <a:ln>
            <a:noFill/>
          </a:ln>
          <a:effectLst>
            <a:outerShdw rotWithShape="0">
              <a:srgbClr val="000000"/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OBRIGADO E BOA SORTE A TODOS!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